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256" r:id="rId2"/>
    <p:sldId id="280" r:id="rId3"/>
    <p:sldId id="288" r:id="rId4"/>
    <p:sldId id="289" r:id="rId5"/>
    <p:sldId id="271" r:id="rId6"/>
    <p:sldId id="272" r:id="rId7"/>
    <p:sldId id="276" r:id="rId8"/>
    <p:sldId id="257" r:id="rId9"/>
    <p:sldId id="269" r:id="rId10"/>
    <p:sldId id="270" r:id="rId11"/>
    <p:sldId id="268" r:id="rId12"/>
    <p:sldId id="274" r:id="rId13"/>
    <p:sldId id="261" r:id="rId14"/>
    <p:sldId id="260" r:id="rId15"/>
    <p:sldId id="264" r:id="rId16"/>
    <p:sldId id="262" r:id="rId17"/>
    <p:sldId id="263" r:id="rId18"/>
    <p:sldId id="281" r:id="rId19"/>
    <p:sldId id="265" r:id="rId20"/>
    <p:sldId id="287" r:id="rId21"/>
    <p:sldId id="266" r:id="rId22"/>
    <p:sldId id="267" r:id="rId23"/>
    <p:sldId id="282" r:id="rId24"/>
    <p:sldId id="285" r:id="rId25"/>
    <p:sldId id="286" r:id="rId26"/>
    <p:sldId id="283" r:id="rId27"/>
    <p:sldId id="284" r:id="rId28"/>
  </p:sldIdLst>
  <p:sldSz cx="9144000" cy="6858000" type="screen4x3"/>
  <p:notesSz cx="6881813" cy="10002838"/>
  <p:custShowLst>
    <p:custShow name="Chemic News" id="0">
      <p:sldLst/>
    </p:custShow>
    <p:custShow name="Code goede praktijk" id="1">
      <p:sldLst>
        <p:sld r:id="rId24"/>
        <p:sld r:id="rId25"/>
        <p:sld r:id="rId26"/>
      </p:sldLst>
    </p:custShow>
    <p:custShow name="SPS - FI" id="2">
      <p:sldLst>
        <p:sld r:id="rId27"/>
      </p:sldLst>
    </p:custShow>
    <p:custShow name="Ladingzekering" id="3">
      <p:sldLst>
        <p:sld r:id="rId28"/>
      </p:sldLst>
    </p:custShow>
    <p:custShow name="Bezoekersoverzicht" id="4">
      <p:sldLst>
        <p:sld r:id="rId21"/>
      </p:sldLst>
    </p:custShow>
  </p:custShowLst>
  <p:defaultTextStyle>
    <a:defPPr>
      <a:defRPr lang="nl-NL"/>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20"/>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98" autoAdjust="0"/>
    <p:restoredTop sz="94652" autoAdjust="0"/>
  </p:normalViewPr>
  <p:slideViewPr>
    <p:cSldViewPr snapToGrid="0" snapToObjects="1">
      <p:cViewPr varScale="1">
        <p:scale>
          <a:sx n="66" d="100"/>
          <a:sy n="66" d="100"/>
        </p:scale>
        <p:origin x="1243" y="36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8F3DD3D-31E4-4EDB-8BC1-CE9CE2AAFD6D}"/>
              </a:ext>
            </a:extLst>
          </p:cNvPr>
          <p:cNvSpPr>
            <a:spLocks noGrp="1"/>
          </p:cNvSpPr>
          <p:nvPr>
            <p:ph type="hdr" sz="quarter"/>
          </p:nvPr>
        </p:nvSpPr>
        <p:spPr>
          <a:xfrm>
            <a:off x="0" y="0"/>
            <a:ext cx="2982913" cy="500063"/>
          </a:xfrm>
          <a:prstGeom prst="rect">
            <a:avLst/>
          </a:prstGeom>
        </p:spPr>
        <p:txBody>
          <a:bodyPr vert="horz" lIns="96478" tIns="48239" rIns="96478" bIns="4823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a:extLst>
              <a:ext uri="{FF2B5EF4-FFF2-40B4-BE49-F238E27FC236}">
                <a16:creationId xmlns:a16="http://schemas.microsoft.com/office/drawing/2014/main" id="{17BAB0E7-549A-4997-B9C8-E2E801C6F8D5}"/>
              </a:ext>
            </a:extLst>
          </p:cNvPr>
          <p:cNvSpPr>
            <a:spLocks noGrp="1"/>
          </p:cNvSpPr>
          <p:nvPr>
            <p:ph type="dt" sz="quarter" idx="1"/>
          </p:nvPr>
        </p:nvSpPr>
        <p:spPr>
          <a:xfrm>
            <a:off x="3897313" y="0"/>
            <a:ext cx="2982912" cy="500063"/>
          </a:xfrm>
          <a:prstGeom prst="rect">
            <a:avLst/>
          </a:prstGeom>
        </p:spPr>
        <p:txBody>
          <a:bodyPr vert="horz" lIns="96478" tIns="48239" rIns="96478" bIns="48239" rtlCol="0"/>
          <a:lstStyle>
            <a:lvl1pPr algn="r" fontAlgn="auto">
              <a:spcBef>
                <a:spcPts val="0"/>
              </a:spcBef>
              <a:spcAft>
                <a:spcPts val="0"/>
              </a:spcAft>
              <a:defRPr sz="1300">
                <a:latin typeface="+mn-lt"/>
                <a:cs typeface="+mn-cs"/>
              </a:defRPr>
            </a:lvl1pPr>
          </a:lstStyle>
          <a:p>
            <a:pPr>
              <a:defRPr/>
            </a:pPr>
            <a:fld id="{7254E1BB-D86A-4C6B-937E-9B3BA8819C9D}" type="datetimeFigureOut">
              <a:rPr lang="nl-NL"/>
              <a:pPr>
                <a:defRPr/>
              </a:pPr>
              <a:t>9-2-2026</a:t>
            </a:fld>
            <a:endParaRPr lang="nl-NL" dirty="0"/>
          </a:p>
        </p:txBody>
      </p:sp>
      <p:sp>
        <p:nvSpPr>
          <p:cNvPr id="4" name="Tijdelijke aanduiding voor voettekst 3">
            <a:extLst>
              <a:ext uri="{FF2B5EF4-FFF2-40B4-BE49-F238E27FC236}">
                <a16:creationId xmlns:a16="http://schemas.microsoft.com/office/drawing/2014/main" id="{4D61A3CE-3BAF-4CCE-A536-2528F784B570}"/>
              </a:ext>
            </a:extLst>
          </p:cNvPr>
          <p:cNvSpPr>
            <a:spLocks noGrp="1"/>
          </p:cNvSpPr>
          <p:nvPr>
            <p:ph type="ftr" sz="quarter" idx="2"/>
          </p:nvPr>
        </p:nvSpPr>
        <p:spPr>
          <a:xfrm>
            <a:off x="0" y="9501188"/>
            <a:ext cx="2982913" cy="500062"/>
          </a:xfrm>
          <a:prstGeom prst="rect">
            <a:avLst/>
          </a:prstGeom>
        </p:spPr>
        <p:txBody>
          <a:bodyPr vert="horz" lIns="96478" tIns="48239" rIns="96478" bIns="48239" rtlCol="0" anchor="b"/>
          <a:lstStyle>
            <a:lvl1pPr algn="l" fontAlgn="auto">
              <a:spcBef>
                <a:spcPts val="0"/>
              </a:spcBef>
              <a:spcAft>
                <a:spcPts val="0"/>
              </a:spcAft>
              <a:defRPr sz="1300">
                <a:latin typeface="+mn-lt"/>
                <a:cs typeface="+mn-cs"/>
              </a:defRPr>
            </a:lvl1pPr>
          </a:lstStyle>
          <a:p>
            <a:pPr>
              <a:defRPr/>
            </a:pPr>
            <a:endParaRPr lang="nl-NL"/>
          </a:p>
        </p:txBody>
      </p:sp>
      <p:sp>
        <p:nvSpPr>
          <p:cNvPr id="5" name="Tijdelijke aanduiding voor dianummer 4">
            <a:extLst>
              <a:ext uri="{FF2B5EF4-FFF2-40B4-BE49-F238E27FC236}">
                <a16:creationId xmlns:a16="http://schemas.microsoft.com/office/drawing/2014/main" id="{E0E8F809-157C-43A8-8095-A7D00C554BD5}"/>
              </a:ext>
            </a:extLst>
          </p:cNvPr>
          <p:cNvSpPr>
            <a:spLocks noGrp="1"/>
          </p:cNvSpPr>
          <p:nvPr>
            <p:ph type="sldNum" sz="quarter" idx="3"/>
          </p:nvPr>
        </p:nvSpPr>
        <p:spPr>
          <a:xfrm>
            <a:off x="3897313" y="9501188"/>
            <a:ext cx="2982912" cy="500062"/>
          </a:xfrm>
          <a:prstGeom prst="rect">
            <a:avLst/>
          </a:prstGeom>
        </p:spPr>
        <p:txBody>
          <a:bodyPr vert="horz" wrap="square" lIns="96478" tIns="48239" rIns="96478" bIns="48239" numCol="1" anchor="b" anchorCtr="0" compatLnSpc="1">
            <a:prstTxWarp prst="textNoShape">
              <a:avLst/>
            </a:prstTxWarp>
          </a:bodyPr>
          <a:lstStyle>
            <a:lvl1pPr algn="r">
              <a:defRPr sz="1300">
                <a:latin typeface="Calibri" panose="020F0502020204030204" pitchFamily="34" charset="0"/>
              </a:defRPr>
            </a:lvl1pPr>
          </a:lstStyle>
          <a:p>
            <a:fld id="{B1973445-6529-4DCA-9ACA-D28804A4D057}" type="slidenum">
              <a:rPr lang="nl-NL" altLang="nl-BE"/>
              <a:pPr/>
              <a:t>‹nr.›</a:t>
            </a:fld>
            <a:endParaRPr lang="nl-NL" altLang="nl-B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A29FFFF9-22DE-441C-BA7E-EBF2CF5B7221}"/>
              </a:ext>
            </a:extLst>
          </p:cNvPr>
          <p:cNvSpPr>
            <a:spLocks noGrp="1"/>
          </p:cNvSpPr>
          <p:nvPr>
            <p:ph type="hdr" sz="quarter"/>
          </p:nvPr>
        </p:nvSpPr>
        <p:spPr>
          <a:xfrm>
            <a:off x="0" y="0"/>
            <a:ext cx="2982913" cy="500063"/>
          </a:xfrm>
          <a:prstGeom prst="rect">
            <a:avLst/>
          </a:prstGeom>
        </p:spPr>
        <p:txBody>
          <a:bodyPr vert="horz" lIns="96478" tIns="48239" rIns="96478" bIns="48239" rtlCol="0"/>
          <a:lstStyle>
            <a:lvl1pPr algn="l" fontAlgn="auto">
              <a:spcBef>
                <a:spcPts val="0"/>
              </a:spcBef>
              <a:spcAft>
                <a:spcPts val="0"/>
              </a:spcAft>
              <a:defRPr sz="1300">
                <a:latin typeface="+mn-lt"/>
                <a:cs typeface="+mn-cs"/>
              </a:defRPr>
            </a:lvl1pPr>
          </a:lstStyle>
          <a:p>
            <a:pPr>
              <a:defRPr/>
            </a:pPr>
            <a:endParaRPr lang="nl-NL"/>
          </a:p>
        </p:txBody>
      </p:sp>
      <p:sp>
        <p:nvSpPr>
          <p:cNvPr id="3" name="Tijdelijke aanduiding voor datum 2">
            <a:extLst>
              <a:ext uri="{FF2B5EF4-FFF2-40B4-BE49-F238E27FC236}">
                <a16:creationId xmlns:a16="http://schemas.microsoft.com/office/drawing/2014/main" id="{39B93A9B-1D59-420C-AD52-1B460F784EC1}"/>
              </a:ext>
            </a:extLst>
          </p:cNvPr>
          <p:cNvSpPr>
            <a:spLocks noGrp="1"/>
          </p:cNvSpPr>
          <p:nvPr>
            <p:ph type="dt" idx="1"/>
          </p:nvPr>
        </p:nvSpPr>
        <p:spPr>
          <a:xfrm>
            <a:off x="3897313" y="0"/>
            <a:ext cx="2982912" cy="500063"/>
          </a:xfrm>
          <a:prstGeom prst="rect">
            <a:avLst/>
          </a:prstGeom>
        </p:spPr>
        <p:txBody>
          <a:bodyPr vert="horz" lIns="96478" tIns="48239" rIns="96478" bIns="48239" rtlCol="0"/>
          <a:lstStyle>
            <a:lvl1pPr algn="r" fontAlgn="auto">
              <a:spcBef>
                <a:spcPts val="0"/>
              </a:spcBef>
              <a:spcAft>
                <a:spcPts val="0"/>
              </a:spcAft>
              <a:defRPr sz="1300">
                <a:latin typeface="+mn-lt"/>
                <a:cs typeface="+mn-cs"/>
              </a:defRPr>
            </a:lvl1pPr>
          </a:lstStyle>
          <a:p>
            <a:pPr>
              <a:defRPr/>
            </a:pPr>
            <a:fld id="{38D1C952-8063-4D55-B49E-6988D33CBA99}" type="datetimeFigureOut">
              <a:rPr lang="nl-NL"/>
              <a:pPr>
                <a:defRPr/>
              </a:pPr>
              <a:t>9-2-2026</a:t>
            </a:fld>
            <a:endParaRPr lang="nl-NL" dirty="0"/>
          </a:p>
        </p:txBody>
      </p:sp>
      <p:sp>
        <p:nvSpPr>
          <p:cNvPr id="4" name="Tijdelijke aanduiding voor dia-afbeelding 3">
            <a:extLst>
              <a:ext uri="{FF2B5EF4-FFF2-40B4-BE49-F238E27FC236}">
                <a16:creationId xmlns:a16="http://schemas.microsoft.com/office/drawing/2014/main" id="{337F7A06-541F-431D-A63E-55B222C68548}"/>
              </a:ext>
            </a:extLst>
          </p:cNvPr>
          <p:cNvSpPr>
            <a:spLocks noGrp="1" noRot="1" noChangeAspect="1"/>
          </p:cNvSpPr>
          <p:nvPr>
            <p:ph type="sldImg" idx="2"/>
          </p:nvPr>
        </p:nvSpPr>
        <p:spPr>
          <a:xfrm>
            <a:off x="942975" y="750888"/>
            <a:ext cx="4997450" cy="3749675"/>
          </a:xfrm>
          <a:prstGeom prst="rect">
            <a:avLst/>
          </a:prstGeom>
          <a:noFill/>
          <a:ln w="12700">
            <a:solidFill>
              <a:prstClr val="black"/>
            </a:solidFill>
          </a:ln>
        </p:spPr>
        <p:txBody>
          <a:bodyPr vert="horz" lIns="96478" tIns="48239" rIns="96478" bIns="48239" rtlCol="0" anchor="ctr"/>
          <a:lstStyle/>
          <a:p>
            <a:pPr lvl="0"/>
            <a:endParaRPr lang="nl-NL" noProof="0" dirty="0"/>
          </a:p>
        </p:txBody>
      </p:sp>
      <p:sp>
        <p:nvSpPr>
          <p:cNvPr id="5" name="Tijdelijke aanduiding voor notities 4">
            <a:extLst>
              <a:ext uri="{FF2B5EF4-FFF2-40B4-BE49-F238E27FC236}">
                <a16:creationId xmlns:a16="http://schemas.microsoft.com/office/drawing/2014/main" id="{91AFABF2-86F9-469A-90C4-708DAACD7DFC}"/>
              </a:ext>
            </a:extLst>
          </p:cNvPr>
          <p:cNvSpPr>
            <a:spLocks noGrp="1"/>
          </p:cNvSpPr>
          <p:nvPr>
            <p:ph type="body" sz="quarter" idx="3"/>
          </p:nvPr>
        </p:nvSpPr>
        <p:spPr>
          <a:xfrm>
            <a:off x="688975" y="4751388"/>
            <a:ext cx="5505450" cy="4500562"/>
          </a:xfrm>
          <a:prstGeom prst="rect">
            <a:avLst/>
          </a:prstGeom>
        </p:spPr>
        <p:txBody>
          <a:bodyPr vert="horz" lIns="96478" tIns="48239" rIns="96478" bIns="48239" rtlCol="0">
            <a:normAutofit/>
          </a:bodyPr>
          <a:lstStyle/>
          <a:p>
            <a:pPr lvl="0"/>
            <a:r>
              <a:rPr lang="nl-BE" noProof="0"/>
              <a:t>Klik om de tekststijl van het model te bewerken</a:t>
            </a:r>
          </a:p>
          <a:p>
            <a:pPr lvl="1"/>
            <a:r>
              <a:rPr lang="nl-BE" noProof="0"/>
              <a:t>Tweede niveau</a:t>
            </a:r>
          </a:p>
          <a:p>
            <a:pPr lvl="2"/>
            <a:r>
              <a:rPr lang="nl-BE" noProof="0"/>
              <a:t>Derde niveau</a:t>
            </a:r>
          </a:p>
          <a:p>
            <a:pPr lvl="3"/>
            <a:r>
              <a:rPr lang="nl-BE" noProof="0"/>
              <a:t>Vierde niveau</a:t>
            </a:r>
          </a:p>
          <a:p>
            <a:pPr lvl="4"/>
            <a:r>
              <a:rPr lang="nl-BE" noProof="0"/>
              <a:t>Vijfde niveau</a:t>
            </a:r>
            <a:endParaRPr lang="nl-NL" noProof="0"/>
          </a:p>
        </p:txBody>
      </p:sp>
      <p:sp>
        <p:nvSpPr>
          <p:cNvPr id="6" name="Tijdelijke aanduiding voor voettekst 5">
            <a:extLst>
              <a:ext uri="{FF2B5EF4-FFF2-40B4-BE49-F238E27FC236}">
                <a16:creationId xmlns:a16="http://schemas.microsoft.com/office/drawing/2014/main" id="{8D762077-96D7-4C15-81EB-B39D6F500090}"/>
              </a:ext>
            </a:extLst>
          </p:cNvPr>
          <p:cNvSpPr>
            <a:spLocks noGrp="1"/>
          </p:cNvSpPr>
          <p:nvPr>
            <p:ph type="ftr" sz="quarter" idx="4"/>
          </p:nvPr>
        </p:nvSpPr>
        <p:spPr>
          <a:xfrm>
            <a:off x="0" y="9501188"/>
            <a:ext cx="2982913" cy="500062"/>
          </a:xfrm>
          <a:prstGeom prst="rect">
            <a:avLst/>
          </a:prstGeom>
        </p:spPr>
        <p:txBody>
          <a:bodyPr vert="horz" lIns="96478" tIns="48239" rIns="96478" bIns="48239" rtlCol="0" anchor="b"/>
          <a:lstStyle>
            <a:lvl1pPr algn="l" fontAlgn="auto">
              <a:spcBef>
                <a:spcPts val="0"/>
              </a:spcBef>
              <a:spcAft>
                <a:spcPts val="0"/>
              </a:spcAft>
              <a:defRPr sz="1300">
                <a:latin typeface="+mn-lt"/>
                <a:cs typeface="+mn-cs"/>
              </a:defRPr>
            </a:lvl1pPr>
          </a:lstStyle>
          <a:p>
            <a:pPr>
              <a:defRPr/>
            </a:pPr>
            <a:endParaRPr lang="nl-NL"/>
          </a:p>
        </p:txBody>
      </p:sp>
      <p:sp>
        <p:nvSpPr>
          <p:cNvPr id="7" name="Tijdelijke aanduiding voor dianummer 6">
            <a:extLst>
              <a:ext uri="{FF2B5EF4-FFF2-40B4-BE49-F238E27FC236}">
                <a16:creationId xmlns:a16="http://schemas.microsoft.com/office/drawing/2014/main" id="{BE24112C-5FA1-4A10-BE4D-DCB11D299C13}"/>
              </a:ext>
            </a:extLst>
          </p:cNvPr>
          <p:cNvSpPr>
            <a:spLocks noGrp="1"/>
          </p:cNvSpPr>
          <p:nvPr>
            <p:ph type="sldNum" sz="quarter" idx="5"/>
          </p:nvPr>
        </p:nvSpPr>
        <p:spPr>
          <a:xfrm>
            <a:off x="3897313" y="9501188"/>
            <a:ext cx="2982912" cy="500062"/>
          </a:xfrm>
          <a:prstGeom prst="rect">
            <a:avLst/>
          </a:prstGeom>
        </p:spPr>
        <p:txBody>
          <a:bodyPr vert="horz" wrap="square" lIns="96478" tIns="48239" rIns="96478" bIns="48239" numCol="1" anchor="b" anchorCtr="0" compatLnSpc="1">
            <a:prstTxWarp prst="textNoShape">
              <a:avLst/>
            </a:prstTxWarp>
          </a:bodyPr>
          <a:lstStyle>
            <a:lvl1pPr algn="r">
              <a:defRPr sz="1300">
                <a:latin typeface="Calibri" panose="020F0502020204030204" pitchFamily="34" charset="0"/>
              </a:defRPr>
            </a:lvl1pPr>
          </a:lstStyle>
          <a:p>
            <a:fld id="{03178B1A-5B78-4C5A-8ED3-9F2B101E94FA}" type="slidenum">
              <a:rPr lang="nl-NL" altLang="nl-BE"/>
              <a:pPr/>
              <a:t>‹nr.›</a:t>
            </a:fld>
            <a:endParaRPr lang="nl-NL" altLang="nl-BE"/>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a:extLst>
              <a:ext uri="{FF2B5EF4-FFF2-40B4-BE49-F238E27FC236}">
                <a16:creationId xmlns:a16="http://schemas.microsoft.com/office/drawing/2014/main" id="{05408920-4A3A-497E-835D-90B01AF803DB}"/>
              </a:ext>
            </a:extLst>
          </p:cNvPr>
          <p:cNvSpPr>
            <a:spLocks noGrp="1"/>
          </p:cNvSpPr>
          <p:nvPr>
            <p:ph type="dt" sz="half" idx="10"/>
          </p:nvPr>
        </p:nvSpPr>
        <p:spPr/>
        <p:txBody>
          <a:bodyPr/>
          <a:lstStyle>
            <a:lvl1pPr>
              <a:defRPr/>
            </a:lvl1pPr>
          </a:lstStyle>
          <a:p>
            <a:pPr>
              <a:defRPr/>
            </a:pPr>
            <a:fld id="{8BEC19B9-FA9F-4516-BA81-9E46328D763E}" type="datetimeFigureOut">
              <a:rPr lang="nl-NL"/>
              <a:pPr>
                <a:defRPr/>
              </a:pPr>
              <a:t>9-2-2026</a:t>
            </a:fld>
            <a:endParaRPr lang="nl-NL" dirty="0"/>
          </a:p>
        </p:txBody>
      </p:sp>
      <p:sp>
        <p:nvSpPr>
          <p:cNvPr id="5" name="Tijdelijke aanduiding voor voettekst 4">
            <a:extLst>
              <a:ext uri="{FF2B5EF4-FFF2-40B4-BE49-F238E27FC236}">
                <a16:creationId xmlns:a16="http://schemas.microsoft.com/office/drawing/2014/main" id="{D6DCCEB8-2C65-4E99-9B23-02A6671E5DC2}"/>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7E981236-35C7-4E91-AEC7-583CBE3824CD}"/>
              </a:ext>
            </a:extLst>
          </p:cNvPr>
          <p:cNvSpPr>
            <a:spLocks noGrp="1"/>
          </p:cNvSpPr>
          <p:nvPr>
            <p:ph type="sldNum" sz="quarter" idx="12"/>
          </p:nvPr>
        </p:nvSpPr>
        <p:spPr/>
        <p:txBody>
          <a:bodyPr/>
          <a:lstStyle>
            <a:lvl1pPr>
              <a:defRPr/>
            </a:lvl1pPr>
          </a:lstStyle>
          <a:p>
            <a:fld id="{8F15EB7B-1659-4120-BF1D-243204E70DC8}" type="slidenum">
              <a:rPr lang="nl-NL" altLang="nl-BE"/>
              <a:pPr/>
              <a:t>‹nr.›</a:t>
            </a:fld>
            <a:endParaRPr lang="nl-NL" altLang="nl-BE"/>
          </a:p>
        </p:txBody>
      </p:sp>
    </p:spTree>
    <p:extLst>
      <p:ext uri="{BB962C8B-B14F-4D97-AF65-F5344CB8AC3E}">
        <p14:creationId xmlns:p14="http://schemas.microsoft.com/office/powerpoint/2010/main" val="1692958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A7388E3-DEF5-450C-A4DF-2B7026BD5B5B}"/>
              </a:ext>
            </a:extLst>
          </p:cNvPr>
          <p:cNvSpPr>
            <a:spLocks noGrp="1"/>
          </p:cNvSpPr>
          <p:nvPr>
            <p:ph type="dt" sz="half" idx="10"/>
          </p:nvPr>
        </p:nvSpPr>
        <p:spPr/>
        <p:txBody>
          <a:bodyPr/>
          <a:lstStyle>
            <a:lvl1pPr>
              <a:defRPr/>
            </a:lvl1pPr>
          </a:lstStyle>
          <a:p>
            <a:pPr>
              <a:defRPr/>
            </a:pPr>
            <a:fld id="{C0E2656A-061A-4EAE-87C5-3C7365C484F6}" type="datetimeFigureOut">
              <a:rPr lang="nl-NL"/>
              <a:pPr>
                <a:defRPr/>
              </a:pPr>
              <a:t>9-2-2026</a:t>
            </a:fld>
            <a:endParaRPr lang="nl-NL" dirty="0"/>
          </a:p>
        </p:txBody>
      </p:sp>
      <p:sp>
        <p:nvSpPr>
          <p:cNvPr id="5" name="Tijdelijke aanduiding voor voettekst 4">
            <a:extLst>
              <a:ext uri="{FF2B5EF4-FFF2-40B4-BE49-F238E27FC236}">
                <a16:creationId xmlns:a16="http://schemas.microsoft.com/office/drawing/2014/main" id="{DFD8EB40-92CE-42B5-9D77-30D5507FBE78}"/>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9AEDC55D-50E2-4B7F-88EC-440E285A0A66}"/>
              </a:ext>
            </a:extLst>
          </p:cNvPr>
          <p:cNvSpPr>
            <a:spLocks noGrp="1"/>
          </p:cNvSpPr>
          <p:nvPr>
            <p:ph type="sldNum" sz="quarter" idx="12"/>
          </p:nvPr>
        </p:nvSpPr>
        <p:spPr/>
        <p:txBody>
          <a:bodyPr/>
          <a:lstStyle>
            <a:lvl1pPr>
              <a:defRPr/>
            </a:lvl1pPr>
          </a:lstStyle>
          <a:p>
            <a:fld id="{1FBA3D77-558A-45D9-8CC7-D5675883FA66}" type="slidenum">
              <a:rPr lang="nl-NL" altLang="nl-BE"/>
              <a:pPr/>
              <a:t>‹nr.›</a:t>
            </a:fld>
            <a:endParaRPr lang="nl-NL" altLang="nl-BE"/>
          </a:p>
        </p:txBody>
      </p:sp>
    </p:spTree>
    <p:extLst>
      <p:ext uri="{BB962C8B-B14F-4D97-AF65-F5344CB8AC3E}">
        <p14:creationId xmlns:p14="http://schemas.microsoft.com/office/powerpoint/2010/main" val="212340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a:extLst>
              <a:ext uri="{FF2B5EF4-FFF2-40B4-BE49-F238E27FC236}">
                <a16:creationId xmlns:a16="http://schemas.microsoft.com/office/drawing/2014/main" id="{0EB7354F-EC7A-4B64-A04E-43D317796A7F}"/>
              </a:ext>
            </a:extLst>
          </p:cNvPr>
          <p:cNvSpPr>
            <a:spLocks noGrp="1"/>
          </p:cNvSpPr>
          <p:nvPr>
            <p:ph type="dt" sz="half" idx="10"/>
          </p:nvPr>
        </p:nvSpPr>
        <p:spPr/>
        <p:txBody>
          <a:bodyPr/>
          <a:lstStyle>
            <a:lvl1pPr>
              <a:defRPr/>
            </a:lvl1pPr>
          </a:lstStyle>
          <a:p>
            <a:pPr>
              <a:defRPr/>
            </a:pPr>
            <a:fld id="{BE9BDF30-8675-4F95-9FE1-F93122077417}" type="datetimeFigureOut">
              <a:rPr lang="nl-NL"/>
              <a:pPr>
                <a:defRPr/>
              </a:pPr>
              <a:t>9-2-2026</a:t>
            </a:fld>
            <a:endParaRPr lang="nl-NL" dirty="0"/>
          </a:p>
        </p:txBody>
      </p:sp>
      <p:sp>
        <p:nvSpPr>
          <p:cNvPr id="5" name="Tijdelijke aanduiding voor voettekst 4">
            <a:extLst>
              <a:ext uri="{FF2B5EF4-FFF2-40B4-BE49-F238E27FC236}">
                <a16:creationId xmlns:a16="http://schemas.microsoft.com/office/drawing/2014/main" id="{E26B6769-9493-407A-BDC4-7194D406C281}"/>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6017177A-406F-4CD6-A2D2-F1FA52216A67}"/>
              </a:ext>
            </a:extLst>
          </p:cNvPr>
          <p:cNvSpPr>
            <a:spLocks noGrp="1"/>
          </p:cNvSpPr>
          <p:nvPr>
            <p:ph type="sldNum" sz="quarter" idx="12"/>
          </p:nvPr>
        </p:nvSpPr>
        <p:spPr/>
        <p:txBody>
          <a:bodyPr/>
          <a:lstStyle>
            <a:lvl1pPr>
              <a:defRPr/>
            </a:lvl1pPr>
          </a:lstStyle>
          <a:p>
            <a:fld id="{514A80C3-A99C-49F6-BA58-383058027EB6}" type="slidenum">
              <a:rPr lang="nl-NL" altLang="nl-BE"/>
              <a:pPr/>
              <a:t>‹nr.›</a:t>
            </a:fld>
            <a:endParaRPr lang="nl-NL" altLang="nl-BE"/>
          </a:p>
        </p:txBody>
      </p:sp>
    </p:spTree>
    <p:extLst>
      <p:ext uri="{BB962C8B-B14F-4D97-AF65-F5344CB8AC3E}">
        <p14:creationId xmlns:p14="http://schemas.microsoft.com/office/powerpoint/2010/main" val="279017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a:extLst>
              <a:ext uri="{FF2B5EF4-FFF2-40B4-BE49-F238E27FC236}">
                <a16:creationId xmlns:a16="http://schemas.microsoft.com/office/drawing/2014/main" id="{391D82CC-7C1A-45EA-B806-A639FBF11911}"/>
              </a:ext>
            </a:extLst>
          </p:cNvPr>
          <p:cNvSpPr>
            <a:spLocks noGrp="1"/>
          </p:cNvSpPr>
          <p:nvPr>
            <p:ph type="dt" sz="half" idx="10"/>
          </p:nvPr>
        </p:nvSpPr>
        <p:spPr/>
        <p:txBody>
          <a:bodyPr/>
          <a:lstStyle>
            <a:lvl1pPr>
              <a:defRPr/>
            </a:lvl1pPr>
          </a:lstStyle>
          <a:p>
            <a:pPr>
              <a:defRPr/>
            </a:pPr>
            <a:fld id="{906564A7-3076-4C90-BF51-7F1D0A1E08DC}" type="datetimeFigureOut">
              <a:rPr lang="nl-NL"/>
              <a:pPr>
                <a:defRPr/>
              </a:pPr>
              <a:t>9-2-2026</a:t>
            </a:fld>
            <a:endParaRPr lang="nl-NL" dirty="0"/>
          </a:p>
        </p:txBody>
      </p:sp>
      <p:sp>
        <p:nvSpPr>
          <p:cNvPr id="6" name="Tijdelijke aanduiding voor voettekst 4">
            <a:extLst>
              <a:ext uri="{FF2B5EF4-FFF2-40B4-BE49-F238E27FC236}">
                <a16:creationId xmlns:a16="http://schemas.microsoft.com/office/drawing/2014/main" id="{42ADCA07-6705-4B17-8D43-112E974C1503}"/>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727D8789-5B1F-44EC-B2FA-55C5ADFD5A28}"/>
              </a:ext>
            </a:extLst>
          </p:cNvPr>
          <p:cNvSpPr>
            <a:spLocks noGrp="1"/>
          </p:cNvSpPr>
          <p:nvPr>
            <p:ph type="sldNum" sz="quarter" idx="12"/>
          </p:nvPr>
        </p:nvSpPr>
        <p:spPr/>
        <p:txBody>
          <a:bodyPr/>
          <a:lstStyle>
            <a:lvl1pPr>
              <a:defRPr/>
            </a:lvl1pPr>
          </a:lstStyle>
          <a:p>
            <a:fld id="{77A7164B-15C4-47EE-9ED4-E4661C265BBC}" type="slidenum">
              <a:rPr lang="nl-NL" altLang="nl-BE"/>
              <a:pPr/>
              <a:t>‹nr.›</a:t>
            </a:fld>
            <a:endParaRPr lang="nl-NL" altLang="nl-BE"/>
          </a:p>
        </p:txBody>
      </p:sp>
    </p:spTree>
    <p:extLst>
      <p:ext uri="{BB962C8B-B14F-4D97-AF65-F5344CB8AC3E}">
        <p14:creationId xmlns:p14="http://schemas.microsoft.com/office/powerpoint/2010/main" val="4272205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3">
            <a:extLst>
              <a:ext uri="{FF2B5EF4-FFF2-40B4-BE49-F238E27FC236}">
                <a16:creationId xmlns:a16="http://schemas.microsoft.com/office/drawing/2014/main" id="{B5CEA00C-C138-4110-9116-16D7D1170DA7}"/>
              </a:ext>
            </a:extLst>
          </p:cNvPr>
          <p:cNvSpPr>
            <a:spLocks noGrp="1"/>
          </p:cNvSpPr>
          <p:nvPr>
            <p:ph type="dt" sz="half" idx="10"/>
          </p:nvPr>
        </p:nvSpPr>
        <p:spPr/>
        <p:txBody>
          <a:bodyPr/>
          <a:lstStyle>
            <a:lvl1pPr>
              <a:defRPr/>
            </a:lvl1pPr>
          </a:lstStyle>
          <a:p>
            <a:pPr>
              <a:defRPr/>
            </a:pPr>
            <a:fld id="{C7137D7A-0C56-45FC-A09B-B80743ECDC6E}" type="datetimeFigureOut">
              <a:rPr lang="nl-NL"/>
              <a:pPr>
                <a:defRPr/>
              </a:pPr>
              <a:t>9-2-2026</a:t>
            </a:fld>
            <a:endParaRPr lang="nl-NL" dirty="0"/>
          </a:p>
        </p:txBody>
      </p:sp>
      <p:sp>
        <p:nvSpPr>
          <p:cNvPr id="8" name="Tijdelijke aanduiding voor voettekst 4">
            <a:extLst>
              <a:ext uri="{FF2B5EF4-FFF2-40B4-BE49-F238E27FC236}">
                <a16:creationId xmlns:a16="http://schemas.microsoft.com/office/drawing/2014/main" id="{9DE71BF9-E0C3-46B0-A7EF-E114A769C576}"/>
              </a:ext>
            </a:extLst>
          </p:cNvPr>
          <p:cNvSpPr>
            <a:spLocks noGrp="1"/>
          </p:cNvSpPr>
          <p:nvPr>
            <p:ph type="ftr" sz="quarter" idx="11"/>
          </p:nvPr>
        </p:nvSpPr>
        <p:spPr/>
        <p:txBody>
          <a:bodyPr/>
          <a:lstStyle>
            <a:lvl1pPr>
              <a:defRPr/>
            </a:lvl1pPr>
          </a:lstStyle>
          <a:p>
            <a:pPr>
              <a:defRPr/>
            </a:pPr>
            <a:endParaRPr lang="nl-NL"/>
          </a:p>
        </p:txBody>
      </p:sp>
      <p:sp>
        <p:nvSpPr>
          <p:cNvPr id="9" name="Tijdelijke aanduiding voor dianummer 5">
            <a:extLst>
              <a:ext uri="{FF2B5EF4-FFF2-40B4-BE49-F238E27FC236}">
                <a16:creationId xmlns:a16="http://schemas.microsoft.com/office/drawing/2014/main" id="{2A7D48B8-5134-49BB-BDCB-98607D560520}"/>
              </a:ext>
            </a:extLst>
          </p:cNvPr>
          <p:cNvSpPr>
            <a:spLocks noGrp="1"/>
          </p:cNvSpPr>
          <p:nvPr>
            <p:ph type="sldNum" sz="quarter" idx="12"/>
          </p:nvPr>
        </p:nvSpPr>
        <p:spPr/>
        <p:txBody>
          <a:bodyPr/>
          <a:lstStyle>
            <a:lvl1pPr>
              <a:defRPr/>
            </a:lvl1pPr>
          </a:lstStyle>
          <a:p>
            <a:fld id="{B4E293EE-C1CB-4B7F-9579-1A504028080C}" type="slidenum">
              <a:rPr lang="nl-NL" altLang="nl-BE"/>
              <a:pPr/>
              <a:t>‹nr.›</a:t>
            </a:fld>
            <a:endParaRPr lang="nl-NL" altLang="nl-BE"/>
          </a:p>
        </p:txBody>
      </p:sp>
    </p:spTree>
    <p:extLst>
      <p:ext uri="{BB962C8B-B14F-4D97-AF65-F5344CB8AC3E}">
        <p14:creationId xmlns:p14="http://schemas.microsoft.com/office/powerpoint/2010/main" val="1652759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3">
            <a:extLst>
              <a:ext uri="{FF2B5EF4-FFF2-40B4-BE49-F238E27FC236}">
                <a16:creationId xmlns:a16="http://schemas.microsoft.com/office/drawing/2014/main" id="{083E44DB-DDBC-4632-A7FD-C32E7F8444B7}"/>
              </a:ext>
            </a:extLst>
          </p:cNvPr>
          <p:cNvSpPr>
            <a:spLocks noGrp="1"/>
          </p:cNvSpPr>
          <p:nvPr>
            <p:ph type="dt" sz="half" idx="10"/>
          </p:nvPr>
        </p:nvSpPr>
        <p:spPr/>
        <p:txBody>
          <a:bodyPr/>
          <a:lstStyle>
            <a:lvl1pPr>
              <a:defRPr/>
            </a:lvl1pPr>
          </a:lstStyle>
          <a:p>
            <a:pPr>
              <a:defRPr/>
            </a:pPr>
            <a:fld id="{A34D9359-FADE-45CC-B7E6-E8F88FA45EB8}" type="datetimeFigureOut">
              <a:rPr lang="nl-NL"/>
              <a:pPr>
                <a:defRPr/>
              </a:pPr>
              <a:t>9-2-2026</a:t>
            </a:fld>
            <a:endParaRPr lang="nl-NL" dirty="0"/>
          </a:p>
        </p:txBody>
      </p:sp>
      <p:sp>
        <p:nvSpPr>
          <p:cNvPr id="4" name="Tijdelijke aanduiding voor voettekst 4">
            <a:extLst>
              <a:ext uri="{FF2B5EF4-FFF2-40B4-BE49-F238E27FC236}">
                <a16:creationId xmlns:a16="http://schemas.microsoft.com/office/drawing/2014/main" id="{4D3B28BB-C4E4-43A9-9293-6CEF24BFFC11}"/>
              </a:ext>
            </a:extLst>
          </p:cNvPr>
          <p:cNvSpPr>
            <a:spLocks noGrp="1"/>
          </p:cNvSpPr>
          <p:nvPr>
            <p:ph type="ftr" sz="quarter" idx="11"/>
          </p:nvPr>
        </p:nvSpPr>
        <p:spPr/>
        <p:txBody>
          <a:bodyPr/>
          <a:lstStyle>
            <a:lvl1pPr>
              <a:defRPr/>
            </a:lvl1pPr>
          </a:lstStyle>
          <a:p>
            <a:pPr>
              <a:defRPr/>
            </a:pPr>
            <a:endParaRPr lang="nl-NL"/>
          </a:p>
        </p:txBody>
      </p:sp>
      <p:sp>
        <p:nvSpPr>
          <p:cNvPr id="5" name="Tijdelijke aanduiding voor dianummer 5">
            <a:extLst>
              <a:ext uri="{FF2B5EF4-FFF2-40B4-BE49-F238E27FC236}">
                <a16:creationId xmlns:a16="http://schemas.microsoft.com/office/drawing/2014/main" id="{1A10736A-0241-4E5F-8B13-B5C511CD0B24}"/>
              </a:ext>
            </a:extLst>
          </p:cNvPr>
          <p:cNvSpPr>
            <a:spLocks noGrp="1"/>
          </p:cNvSpPr>
          <p:nvPr>
            <p:ph type="sldNum" sz="quarter" idx="12"/>
          </p:nvPr>
        </p:nvSpPr>
        <p:spPr/>
        <p:txBody>
          <a:bodyPr/>
          <a:lstStyle>
            <a:lvl1pPr>
              <a:defRPr/>
            </a:lvl1pPr>
          </a:lstStyle>
          <a:p>
            <a:fld id="{34EDA2E7-A321-425B-A5DC-07EAC23A92D0}" type="slidenum">
              <a:rPr lang="nl-NL" altLang="nl-BE"/>
              <a:pPr/>
              <a:t>‹nr.›</a:t>
            </a:fld>
            <a:endParaRPr lang="nl-NL" altLang="nl-BE"/>
          </a:p>
        </p:txBody>
      </p:sp>
    </p:spTree>
    <p:extLst>
      <p:ext uri="{BB962C8B-B14F-4D97-AF65-F5344CB8AC3E}">
        <p14:creationId xmlns:p14="http://schemas.microsoft.com/office/powerpoint/2010/main" val="159039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a:extLst>
              <a:ext uri="{FF2B5EF4-FFF2-40B4-BE49-F238E27FC236}">
                <a16:creationId xmlns:a16="http://schemas.microsoft.com/office/drawing/2014/main" id="{0DAED4F5-E426-4BC7-BB03-FD6406596B1A}"/>
              </a:ext>
            </a:extLst>
          </p:cNvPr>
          <p:cNvSpPr>
            <a:spLocks noGrp="1"/>
          </p:cNvSpPr>
          <p:nvPr>
            <p:ph type="dt" sz="half" idx="10"/>
          </p:nvPr>
        </p:nvSpPr>
        <p:spPr/>
        <p:txBody>
          <a:bodyPr/>
          <a:lstStyle>
            <a:lvl1pPr>
              <a:defRPr/>
            </a:lvl1pPr>
          </a:lstStyle>
          <a:p>
            <a:pPr>
              <a:defRPr/>
            </a:pPr>
            <a:fld id="{84E3D3D5-DA64-4651-A761-5103C5722FEC}" type="datetimeFigureOut">
              <a:rPr lang="nl-NL"/>
              <a:pPr>
                <a:defRPr/>
              </a:pPr>
              <a:t>9-2-2026</a:t>
            </a:fld>
            <a:endParaRPr lang="nl-NL" dirty="0"/>
          </a:p>
        </p:txBody>
      </p:sp>
      <p:sp>
        <p:nvSpPr>
          <p:cNvPr id="3" name="Tijdelijke aanduiding voor voettekst 4">
            <a:extLst>
              <a:ext uri="{FF2B5EF4-FFF2-40B4-BE49-F238E27FC236}">
                <a16:creationId xmlns:a16="http://schemas.microsoft.com/office/drawing/2014/main" id="{A3EA9A4C-3816-4277-AB9C-39CEB7C10B52}"/>
              </a:ext>
            </a:extLst>
          </p:cNvPr>
          <p:cNvSpPr>
            <a:spLocks noGrp="1"/>
          </p:cNvSpPr>
          <p:nvPr>
            <p:ph type="ftr" sz="quarter" idx="11"/>
          </p:nvPr>
        </p:nvSpPr>
        <p:spPr/>
        <p:txBody>
          <a:bodyPr/>
          <a:lstStyle>
            <a:lvl1pPr>
              <a:defRPr/>
            </a:lvl1pPr>
          </a:lstStyle>
          <a:p>
            <a:pPr>
              <a:defRPr/>
            </a:pPr>
            <a:endParaRPr lang="nl-NL"/>
          </a:p>
        </p:txBody>
      </p:sp>
      <p:sp>
        <p:nvSpPr>
          <p:cNvPr id="4" name="Tijdelijke aanduiding voor dianummer 5">
            <a:extLst>
              <a:ext uri="{FF2B5EF4-FFF2-40B4-BE49-F238E27FC236}">
                <a16:creationId xmlns:a16="http://schemas.microsoft.com/office/drawing/2014/main" id="{678EEFE9-ACE0-4609-8A29-1D1B35BD765E}"/>
              </a:ext>
            </a:extLst>
          </p:cNvPr>
          <p:cNvSpPr>
            <a:spLocks noGrp="1"/>
          </p:cNvSpPr>
          <p:nvPr>
            <p:ph type="sldNum" sz="quarter" idx="12"/>
          </p:nvPr>
        </p:nvSpPr>
        <p:spPr/>
        <p:txBody>
          <a:bodyPr/>
          <a:lstStyle>
            <a:lvl1pPr>
              <a:defRPr/>
            </a:lvl1pPr>
          </a:lstStyle>
          <a:p>
            <a:fld id="{55FD5C39-8FF0-414D-BCFC-5C43A2B2B511}" type="slidenum">
              <a:rPr lang="nl-NL" altLang="nl-BE"/>
              <a:pPr/>
              <a:t>‹nr.›</a:t>
            </a:fld>
            <a:endParaRPr lang="nl-NL" altLang="nl-BE"/>
          </a:p>
        </p:txBody>
      </p:sp>
    </p:spTree>
    <p:extLst>
      <p:ext uri="{BB962C8B-B14F-4D97-AF65-F5344CB8AC3E}">
        <p14:creationId xmlns:p14="http://schemas.microsoft.com/office/powerpoint/2010/main" val="2307462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a:extLst>
              <a:ext uri="{FF2B5EF4-FFF2-40B4-BE49-F238E27FC236}">
                <a16:creationId xmlns:a16="http://schemas.microsoft.com/office/drawing/2014/main" id="{CF85818B-B2A1-4FA7-94C4-EF1A244738F9}"/>
              </a:ext>
            </a:extLst>
          </p:cNvPr>
          <p:cNvSpPr>
            <a:spLocks noGrp="1"/>
          </p:cNvSpPr>
          <p:nvPr>
            <p:ph type="dt" sz="half" idx="10"/>
          </p:nvPr>
        </p:nvSpPr>
        <p:spPr/>
        <p:txBody>
          <a:bodyPr/>
          <a:lstStyle>
            <a:lvl1pPr>
              <a:defRPr/>
            </a:lvl1pPr>
          </a:lstStyle>
          <a:p>
            <a:pPr>
              <a:defRPr/>
            </a:pPr>
            <a:fld id="{FC44D7DD-23D2-41C8-8DC0-8CAD258F76E8}" type="datetimeFigureOut">
              <a:rPr lang="nl-NL"/>
              <a:pPr>
                <a:defRPr/>
              </a:pPr>
              <a:t>9-2-2026</a:t>
            </a:fld>
            <a:endParaRPr lang="nl-NL" dirty="0"/>
          </a:p>
        </p:txBody>
      </p:sp>
      <p:sp>
        <p:nvSpPr>
          <p:cNvPr id="6" name="Tijdelijke aanduiding voor voettekst 4">
            <a:extLst>
              <a:ext uri="{FF2B5EF4-FFF2-40B4-BE49-F238E27FC236}">
                <a16:creationId xmlns:a16="http://schemas.microsoft.com/office/drawing/2014/main" id="{43E08664-1CC5-4BBF-870A-BE23972F22CD}"/>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532E89E8-462F-4185-8962-10DF0430288B}"/>
              </a:ext>
            </a:extLst>
          </p:cNvPr>
          <p:cNvSpPr>
            <a:spLocks noGrp="1"/>
          </p:cNvSpPr>
          <p:nvPr>
            <p:ph type="sldNum" sz="quarter" idx="12"/>
          </p:nvPr>
        </p:nvSpPr>
        <p:spPr/>
        <p:txBody>
          <a:bodyPr/>
          <a:lstStyle>
            <a:lvl1pPr>
              <a:defRPr/>
            </a:lvl1pPr>
          </a:lstStyle>
          <a:p>
            <a:fld id="{5F8A534C-4FB4-4FAA-97DE-288CE83F998F}" type="slidenum">
              <a:rPr lang="nl-NL" altLang="nl-BE"/>
              <a:pPr/>
              <a:t>‹nr.›</a:t>
            </a:fld>
            <a:endParaRPr lang="nl-NL" altLang="nl-BE"/>
          </a:p>
        </p:txBody>
      </p:sp>
    </p:spTree>
    <p:extLst>
      <p:ext uri="{BB962C8B-B14F-4D97-AF65-F5344CB8AC3E}">
        <p14:creationId xmlns:p14="http://schemas.microsoft.com/office/powerpoint/2010/main" val="8523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3">
            <a:extLst>
              <a:ext uri="{FF2B5EF4-FFF2-40B4-BE49-F238E27FC236}">
                <a16:creationId xmlns:a16="http://schemas.microsoft.com/office/drawing/2014/main" id="{FF013147-8A87-4E03-8D0E-1759C3219E88}"/>
              </a:ext>
            </a:extLst>
          </p:cNvPr>
          <p:cNvSpPr>
            <a:spLocks noGrp="1"/>
          </p:cNvSpPr>
          <p:nvPr>
            <p:ph type="dt" sz="half" idx="10"/>
          </p:nvPr>
        </p:nvSpPr>
        <p:spPr/>
        <p:txBody>
          <a:bodyPr/>
          <a:lstStyle>
            <a:lvl1pPr>
              <a:defRPr/>
            </a:lvl1pPr>
          </a:lstStyle>
          <a:p>
            <a:pPr>
              <a:defRPr/>
            </a:pPr>
            <a:fld id="{002542D4-DFB8-4478-94B2-C613E7E0C81C}" type="datetimeFigureOut">
              <a:rPr lang="nl-NL"/>
              <a:pPr>
                <a:defRPr/>
              </a:pPr>
              <a:t>9-2-2026</a:t>
            </a:fld>
            <a:endParaRPr lang="nl-NL" dirty="0"/>
          </a:p>
        </p:txBody>
      </p:sp>
      <p:sp>
        <p:nvSpPr>
          <p:cNvPr id="6" name="Tijdelijke aanduiding voor voettekst 4">
            <a:extLst>
              <a:ext uri="{FF2B5EF4-FFF2-40B4-BE49-F238E27FC236}">
                <a16:creationId xmlns:a16="http://schemas.microsoft.com/office/drawing/2014/main" id="{CEDFE943-F9E0-42A3-BE08-6F01A1982D4A}"/>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2D2BEED0-AE71-43DC-AE4F-FFC0E9515AEA}"/>
              </a:ext>
            </a:extLst>
          </p:cNvPr>
          <p:cNvSpPr>
            <a:spLocks noGrp="1"/>
          </p:cNvSpPr>
          <p:nvPr>
            <p:ph type="sldNum" sz="quarter" idx="12"/>
          </p:nvPr>
        </p:nvSpPr>
        <p:spPr/>
        <p:txBody>
          <a:bodyPr/>
          <a:lstStyle>
            <a:lvl1pPr>
              <a:defRPr/>
            </a:lvl1pPr>
          </a:lstStyle>
          <a:p>
            <a:fld id="{1CD24232-BE8A-41B1-91EB-4AEE5A45778D}" type="slidenum">
              <a:rPr lang="nl-NL" altLang="nl-BE"/>
              <a:pPr/>
              <a:t>‹nr.›</a:t>
            </a:fld>
            <a:endParaRPr lang="nl-NL" altLang="nl-BE"/>
          </a:p>
        </p:txBody>
      </p:sp>
    </p:spTree>
    <p:extLst>
      <p:ext uri="{BB962C8B-B14F-4D97-AF65-F5344CB8AC3E}">
        <p14:creationId xmlns:p14="http://schemas.microsoft.com/office/powerpoint/2010/main" val="943799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34D4A66-6AD9-4EC5-9F66-4B54155D839B}"/>
              </a:ext>
            </a:extLst>
          </p:cNvPr>
          <p:cNvSpPr>
            <a:spLocks noGrp="1"/>
          </p:cNvSpPr>
          <p:nvPr>
            <p:ph type="dt" sz="half" idx="10"/>
          </p:nvPr>
        </p:nvSpPr>
        <p:spPr/>
        <p:txBody>
          <a:bodyPr/>
          <a:lstStyle>
            <a:lvl1pPr>
              <a:defRPr/>
            </a:lvl1pPr>
          </a:lstStyle>
          <a:p>
            <a:pPr>
              <a:defRPr/>
            </a:pPr>
            <a:fld id="{80C19CB4-1DB5-4F33-A534-34902D46D641}" type="datetimeFigureOut">
              <a:rPr lang="nl-NL"/>
              <a:pPr>
                <a:defRPr/>
              </a:pPr>
              <a:t>9-2-2026</a:t>
            </a:fld>
            <a:endParaRPr lang="nl-NL" dirty="0"/>
          </a:p>
        </p:txBody>
      </p:sp>
      <p:sp>
        <p:nvSpPr>
          <p:cNvPr id="5" name="Tijdelijke aanduiding voor voettekst 4">
            <a:extLst>
              <a:ext uri="{FF2B5EF4-FFF2-40B4-BE49-F238E27FC236}">
                <a16:creationId xmlns:a16="http://schemas.microsoft.com/office/drawing/2014/main" id="{F0D76AC1-7928-416D-9D05-55F005DEE99B}"/>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196CE34E-6BEF-4579-9CE5-6A63CDF7F94B}"/>
              </a:ext>
            </a:extLst>
          </p:cNvPr>
          <p:cNvSpPr>
            <a:spLocks noGrp="1"/>
          </p:cNvSpPr>
          <p:nvPr>
            <p:ph type="sldNum" sz="quarter" idx="12"/>
          </p:nvPr>
        </p:nvSpPr>
        <p:spPr/>
        <p:txBody>
          <a:bodyPr/>
          <a:lstStyle>
            <a:lvl1pPr>
              <a:defRPr/>
            </a:lvl1pPr>
          </a:lstStyle>
          <a:p>
            <a:fld id="{9B74D98C-F963-498B-B53D-4EF0FEDF07B1}" type="slidenum">
              <a:rPr lang="nl-NL" altLang="nl-BE"/>
              <a:pPr/>
              <a:t>‹nr.›</a:t>
            </a:fld>
            <a:endParaRPr lang="nl-NL" altLang="nl-BE"/>
          </a:p>
        </p:txBody>
      </p:sp>
    </p:spTree>
    <p:extLst>
      <p:ext uri="{BB962C8B-B14F-4D97-AF65-F5344CB8AC3E}">
        <p14:creationId xmlns:p14="http://schemas.microsoft.com/office/powerpoint/2010/main" val="105210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9839C75-A241-4474-B2F9-2027961E3D0C}"/>
              </a:ext>
            </a:extLst>
          </p:cNvPr>
          <p:cNvSpPr>
            <a:spLocks noGrp="1"/>
          </p:cNvSpPr>
          <p:nvPr>
            <p:ph type="dt" sz="half" idx="10"/>
          </p:nvPr>
        </p:nvSpPr>
        <p:spPr/>
        <p:txBody>
          <a:bodyPr/>
          <a:lstStyle>
            <a:lvl1pPr>
              <a:defRPr/>
            </a:lvl1pPr>
          </a:lstStyle>
          <a:p>
            <a:pPr>
              <a:defRPr/>
            </a:pPr>
            <a:fld id="{4CC49236-C5C2-4682-AE81-DF1F440C8E26}" type="datetimeFigureOut">
              <a:rPr lang="nl-NL"/>
              <a:pPr>
                <a:defRPr/>
              </a:pPr>
              <a:t>9-2-2026</a:t>
            </a:fld>
            <a:endParaRPr lang="nl-NL" dirty="0"/>
          </a:p>
        </p:txBody>
      </p:sp>
      <p:sp>
        <p:nvSpPr>
          <p:cNvPr id="5" name="Tijdelijke aanduiding voor voettekst 4">
            <a:extLst>
              <a:ext uri="{FF2B5EF4-FFF2-40B4-BE49-F238E27FC236}">
                <a16:creationId xmlns:a16="http://schemas.microsoft.com/office/drawing/2014/main" id="{16DB8C0B-69A5-42F0-B7B5-02EBEC46E20E}"/>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E221CE1A-33D4-4C12-AE1F-FBB43784290A}"/>
              </a:ext>
            </a:extLst>
          </p:cNvPr>
          <p:cNvSpPr>
            <a:spLocks noGrp="1"/>
          </p:cNvSpPr>
          <p:nvPr>
            <p:ph type="sldNum" sz="quarter" idx="12"/>
          </p:nvPr>
        </p:nvSpPr>
        <p:spPr/>
        <p:txBody>
          <a:bodyPr/>
          <a:lstStyle>
            <a:lvl1pPr>
              <a:defRPr/>
            </a:lvl1pPr>
          </a:lstStyle>
          <a:p>
            <a:fld id="{62E6798C-5362-49F2-B878-7DD52ED05BA8}" type="slidenum">
              <a:rPr lang="nl-NL" altLang="nl-BE"/>
              <a:pPr/>
              <a:t>‹nr.›</a:t>
            </a:fld>
            <a:endParaRPr lang="nl-NL" altLang="nl-BE"/>
          </a:p>
        </p:txBody>
      </p:sp>
    </p:spTree>
    <p:extLst>
      <p:ext uri="{BB962C8B-B14F-4D97-AF65-F5344CB8AC3E}">
        <p14:creationId xmlns:p14="http://schemas.microsoft.com/office/powerpoint/2010/main" val="2283570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a:extLst>
              <a:ext uri="{FF2B5EF4-FFF2-40B4-BE49-F238E27FC236}">
                <a16:creationId xmlns:a16="http://schemas.microsoft.com/office/drawing/2014/main" id="{F9988384-1BBC-48AC-84F0-7A0D566D44E9}"/>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BE" altLang="nl-BE"/>
              <a:t>Titelstijl van model bewerken</a:t>
            </a:r>
            <a:endParaRPr lang="nl-NL" altLang="nl-BE"/>
          </a:p>
        </p:txBody>
      </p:sp>
      <p:sp>
        <p:nvSpPr>
          <p:cNvPr id="1027" name="Tijdelijke aanduiding voor tekst 2">
            <a:extLst>
              <a:ext uri="{FF2B5EF4-FFF2-40B4-BE49-F238E27FC236}">
                <a16:creationId xmlns:a16="http://schemas.microsoft.com/office/drawing/2014/main" id="{5B6C3DEA-9BCE-43F3-ABB6-C1FEB848DBC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BE" altLang="nl-BE"/>
              <a:t>Klik om de tekststijl van het model te bewerken</a:t>
            </a:r>
          </a:p>
          <a:p>
            <a:pPr lvl="1"/>
            <a:r>
              <a:rPr lang="nl-BE" altLang="nl-BE"/>
              <a:t>Tweede niveau</a:t>
            </a:r>
          </a:p>
          <a:p>
            <a:pPr lvl="2"/>
            <a:r>
              <a:rPr lang="nl-BE" altLang="nl-BE"/>
              <a:t>Derde niveau</a:t>
            </a:r>
          </a:p>
          <a:p>
            <a:pPr lvl="3"/>
            <a:r>
              <a:rPr lang="nl-BE" altLang="nl-BE"/>
              <a:t>Vierde niveau</a:t>
            </a:r>
          </a:p>
          <a:p>
            <a:pPr lvl="4"/>
            <a:r>
              <a:rPr lang="nl-BE" altLang="nl-BE"/>
              <a:t>Vijfde niveau</a:t>
            </a:r>
            <a:endParaRPr lang="nl-NL" altLang="nl-BE"/>
          </a:p>
        </p:txBody>
      </p:sp>
      <p:sp>
        <p:nvSpPr>
          <p:cNvPr id="4" name="Tijdelijke aanduiding voor datum 3">
            <a:extLst>
              <a:ext uri="{FF2B5EF4-FFF2-40B4-BE49-F238E27FC236}">
                <a16:creationId xmlns:a16="http://schemas.microsoft.com/office/drawing/2014/main" id="{EC51BF4B-1A35-42B0-921E-6041116E3BD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AA371B2-D2E8-4F7E-BD0B-AEDCE36404CC}" type="datetimeFigureOut">
              <a:rPr lang="nl-NL"/>
              <a:pPr>
                <a:defRPr/>
              </a:pPr>
              <a:t>9-2-2026</a:t>
            </a:fld>
            <a:endParaRPr lang="nl-NL" dirty="0"/>
          </a:p>
        </p:txBody>
      </p:sp>
      <p:sp>
        <p:nvSpPr>
          <p:cNvPr id="5" name="Tijdelijke aanduiding voor voettekst 4">
            <a:extLst>
              <a:ext uri="{FF2B5EF4-FFF2-40B4-BE49-F238E27FC236}">
                <a16:creationId xmlns:a16="http://schemas.microsoft.com/office/drawing/2014/main" id="{44F7AF8D-DC06-48BF-A904-23439D20705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nl-NL"/>
          </a:p>
        </p:txBody>
      </p:sp>
      <p:sp>
        <p:nvSpPr>
          <p:cNvPr id="6" name="Tijdelijke aanduiding voor dianummer 5">
            <a:extLst>
              <a:ext uri="{FF2B5EF4-FFF2-40B4-BE49-F238E27FC236}">
                <a16:creationId xmlns:a16="http://schemas.microsoft.com/office/drawing/2014/main" id="{08CF6BEB-4585-4F04-95BD-E4A92607D9D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C605FA8-7567-498E-9EC2-F7B751330A11}" type="slidenum">
              <a:rPr lang="nl-NL" altLang="nl-BE"/>
              <a:pPr/>
              <a:t>‹nr.›</a:t>
            </a:fld>
            <a:endParaRPr lang="nl-NL" alt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bacd.be/video/BACD.mp4"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oleObject" Target="../embeddings/oleObject2.bin"/><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bacd.be/"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Vrije vorm 9">
            <a:extLst>
              <a:ext uri="{FF2B5EF4-FFF2-40B4-BE49-F238E27FC236}">
                <a16:creationId xmlns:a16="http://schemas.microsoft.com/office/drawing/2014/main" id="{AF1521E3-B4AA-4805-A5E5-FBC1AAC90A98}"/>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sp>
        <p:nvSpPr>
          <p:cNvPr id="2053" name="Tekstvak 10">
            <a:extLst>
              <a:ext uri="{FF2B5EF4-FFF2-40B4-BE49-F238E27FC236}">
                <a16:creationId xmlns:a16="http://schemas.microsoft.com/office/drawing/2014/main" id="{44C8D7CD-71B4-4626-AD3E-B5390E7BE9A7}"/>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cxnSp>
        <p:nvCxnSpPr>
          <p:cNvPr id="13" name="Rechte verbindingslijn 12">
            <a:extLst>
              <a:ext uri="{FF2B5EF4-FFF2-40B4-BE49-F238E27FC236}">
                <a16:creationId xmlns:a16="http://schemas.microsoft.com/office/drawing/2014/main" id="{6269ED1A-B4A0-48D6-8159-F88A8601CF48}"/>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pic>
        <p:nvPicPr>
          <p:cNvPr id="2055" name="Afbeelding 6" descr="filalBACDnamelogo.tif">
            <a:extLst>
              <a:ext uri="{FF2B5EF4-FFF2-40B4-BE49-F238E27FC236}">
                <a16:creationId xmlns:a16="http://schemas.microsoft.com/office/drawing/2014/main" id="{150E7C45-E479-4EB1-A10E-5B7E1F6627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619250"/>
            <a:ext cx="56896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B71CA512-B0A5-482E-8417-72C0976FE526}"/>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F54ABE5B-ADC6-4962-B37D-CD1A22118B04}"/>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3078" name="Tekstvak 5">
            <a:extLst>
              <a:ext uri="{FF2B5EF4-FFF2-40B4-BE49-F238E27FC236}">
                <a16:creationId xmlns:a16="http://schemas.microsoft.com/office/drawing/2014/main" id="{75B0D7CC-1267-4520-9349-D12A4948AB15}"/>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3079" name="Afbeelding 6" descr="LOGO BACD.tif">
            <a:extLst>
              <a:ext uri="{FF2B5EF4-FFF2-40B4-BE49-F238E27FC236}">
                <a16:creationId xmlns:a16="http://schemas.microsoft.com/office/drawing/2014/main" id="{96A000A0-FDBF-47ED-B162-C57284A3CF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8EBE2CA7-1EEA-4B5F-939B-2167A8A71EEF}"/>
              </a:ext>
            </a:extLst>
          </p:cNvPr>
          <p:cNvSpPr txBox="1"/>
          <p:nvPr/>
        </p:nvSpPr>
        <p:spPr>
          <a:xfrm>
            <a:off x="914400" y="714375"/>
            <a:ext cx="7372350" cy="2586038"/>
          </a:xfrm>
          <a:prstGeom prst="rect">
            <a:avLst/>
          </a:prstGeom>
          <a:noFill/>
        </p:spPr>
        <p:txBody>
          <a:bodyPr>
            <a:spAutoFit/>
          </a:bodyPr>
          <a:lstStyle/>
          <a:p>
            <a:pPr fontAlgn="auto">
              <a:spcBef>
                <a:spcPts val="0"/>
              </a:spcBef>
              <a:spcAft>
                <a:spcPts val="0"/>
              </a:spcAft>
              <a:defRPr/>
            </a:pPr>
            <a:endParaRPr lang="nl-BE" dirty="0">
              <a:latin typeface="+mn-lt"/>
              <a:cs typeface="+mn-cs"/>
            </a:endParaRPr>
          </a:p>
          <a:p>
            <a:pPr fontAlgn="auto">
              <a:spcBef>
                <a:spcPts val="0"/>
              </a:spcBef>
              <a:spcAft>
                <a:spcPts val="0"/>
              </a:spcAft>
              <a:defRPr/>
            </a:pPr>
            <a:endParaRPr lang="nl-BE" b="1" dirty="0">
              <a:latin typeface="+mn-lt"/>
              <a:cs typeface="+mn-cs"/>
            </a:endParaRPr>
          </a:p>
          <a:p>
            <a:pPr marL="285750" indent="-285750" fontAlgn="auto">
              <a:spcBef>
                <a:spcPts val="0"/>
              </a:spcBef>
              <a:spcAft>
                <a:spcPts val="0"/>
              </a:spcAft>
              <a:buFont typeface="Wingdings" pitchFamily="2" charset="2"/>
              <a:buChar char="Ø"/>
              <a:defRPr/>
            </a:pPr>
            <a:endParaRPr lang="nl-BE" b="1" dirty="0">
              <a:latin typeface="+mn-lt"/>
              <a:cs typeface="+mn-cs"/>
            </a:endParaRPr>
          </a:p>
          <a:p>
            <a:pPr fontAlgn="auto">
              <a:spcBef>
                <a:spcPts val="0"/>
              </a:spcBef>
              <a:spcAft>
                <a:spcPts val="0"/>
              </a:spcAft>
              <a:defRPr/>
            </a:pPr>
            <a:r>
              <a:rPr lang="nl-BE" dirty="0">
                <a:latin typeface="+mn-lt"/>
                <a:cs typeface="+mn-cs"/>
              </a:rPr>
              <a:t>	</a:t>
            </a: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p:txBody>
      </p:sp>
      <p:sp>
        <p:nvSpPr>
          <p:cNvPr id="3081" name="TextBox 8">
            <a:extLst>
              <a:ext uri="{FF2B5EF4-FFF2-40B4-BE49-F238E27FC236}">
                <a16:creationId xmlns:a16="http://schemas.microsoft.com/office/drawing/2014/main" id="{D6B6016F-FA60-4D47-91C4-77791E18EECD}"/>
              </a:ext>
            </a:extLst>
          </p:cNvPr>
          <p:cNvSpPr txBox="1">
            <a:spLocks noChangeArrowheads="1"/>
          </p:cNvSpPr>
          <p:nvPr/>
        </p:nvSpPr>
        <p:spPr bwMode="auto">
          <a:xfrm>
            <a:off x="914400" y="850900"/>
            <a:ext cx="7580313" cy="4247317"/>
          </a:xfrm>
          <a:prstGeom prst="rect">
            <a:avLst/>
          </a:prstGeom>
          <a:noFill/>
          <a:ln w="9525">
            <a:noFill/>
            <a:miter lim="800000"/>
            <a:headEnd/>
            <a:tailEnd/>
          </a:ln>
        </p:spPr>
        <p:txBody>
          <a:bodyPr>
            <a:spAutoFit/>
          </a:bodyPr>
          <a:lstStyle/>
          <a:p>
            <a:pPr>
              <a:defRPr/>
            </a:pPr>
            <a:r>
              <a:rPr lang="nl-BE" b="1" dirty="0">
                <a:latin typeface="+mn-lt"/>
                <a:cs typeface="Arial" charset="0"/>
              </a:rPr>
              <a:t>BACD</a:t>
            </a:r>
          </a:p>
          <a:p>
            <a:pPr>
              <a:defRPr/>
            </a:pPr>
            <a:r>
              <a:rPr lang="nl-BE" b="1" dirty="0">
                <a:latin typeface="+mn-lt"/>
                <a:cs typeface="Arial" charset="0"/>
              </a:rPr>
              <a:t>De Belgische Vereniging van Chemische Distributeurs</a:t>
            </a:r>
          </a:p>
          <a:p>
            <a:pPr>
              <a:defRPr/>
            </a:pPr>
            <a:endParaRPr lang="nl-BE" dirty="0">
              <a:latin typeface="+mn-lt"/>
              <a:cs typeface="Arial" charset="0"/>
            </a:endParaRPr>
          </a:p>
          <a:p>
            <a:pPr>
              <a:defRPr/>
            </a:pPr>
            <a:endParaRPr lang="nl-BE" dirty="0">
              <a:latin typeface="+mn-lt"/>
              <a:cs typeface="Arial" charset="0"/>
            </a:endParaRPr>
          </a:p>
          <a:p>
            <a:pPr>
              <a:buFont typeface="Wingdings" pitchFamily="2" charset="2"/>
              <a:buChar char="q"/>
              <a:defRPr/>
            </a:pPr>
            <a:r>
              <a:rPr lang="nl-BE" dirty="0">
                <a:latin typeface="+mn-lt"/>
                <a:cs typeface="Arial" charset="0"/>
              </a:rPr>
              <a:t> Do’s en Dont’s: Gedragsregels inzake Concurrentie</a:t>
            </a:r>
          </a:p>
          <a:p>
            <a:pPr>
              <a:buFont typeface="Wingdings" pitchFamily="2" charset="2"/>
              <a:buChar char="q"/>
              <a:defRPr/>
            </a:pPr>
            <a:r>
              <a:rPr lang="nl-BE" dirty="0">
                <a:latin typeface="+mn-lt"/>
                <a:cs typeface="Arial" charset="0"/>
              </a:rPr>
              <a:t>Visie, Missie en Doelstellingen</a:t>
            </a:r>
          </a:p>
          <a:p>
            <a:pPr>
              <a:buFont typeface="Wingdings" pitchFamily="2" charset="2"/>
              <a:buChar char="q"/>
              <a:defRPr/>
            </a:pPr>
            <a:r>
              <a:rPr lang="nl-BE" dirty="0">
                <a:latin typeface="+mn-lt"/>
                <a:cs typeface="Arial" charset="0"/>
              </a:rPr>
              <a:t> Facts en Figures</a:t>
            </a:r>
          </a:p>
          <a:p>
            <a:pPr>
              <a:buFont typeface="Wingdings" pitchFamily="2" charset="2"/>
              <a:buChar char="q"/>
              <a:defRPr/>
            </a:pPr>
            <a:r>
              <a:rPr lang="nl-BE" dirty="0">
                <a:latin typeface="+mn-lt"/>
                <a:cs typeface="Arial" charset="0"/>
              </a:rPr>
              <a:t> Structuur van de BACD</a:t>
            </a:r>
          </a:p>
          <a:p>
            <a:pPr>
              <a:buFont typeface="Wingdings" pitchFamily="2" charset="2"/>
              <a:buChar char="q"/>
              <a:defRPr/>
            </a:pPr>
            <a:r>
              <a:rPr lang="nl-BE" dirty="0">
                <a:latin typeface="+mn-lt"/>
                <a:cs typeface="Arial" charset="0"/>
              </a:rPr>
              <a:t> De Pareto van de distributie</a:t>
            </a:r>
          </a:p>
          <a:p>
            <a:pPr>
              <a:buFont typeface="Wingdings" pitchFamily="2" charset="2"/>
              <a:buChar char="q"/>
              <a:defRPr/>
            </a:pPr>
            <a:r>
              <a:rPr lang="nl-BE" dirty="0">
                <a:latin typeface="+mn-lt"/>
                <a:cs typeface="Arial" charset="0"/>
              </a:rPr>
              <a:t> De werking van de BACD</a:t>
            </a:r>
          </a:p>
          <a:p>
            <a:pPr>
              <a:buFont typeface="Wingdings" pitchFamily="2" charset="2"/>
              <a:buChar char="q"/>
              <a:defRPr/>
            </a:pPr>
            <a:r>
              <a:rPr lang="nl-BE" dirty="0">
                <a:latin typeface="+mn-lt"/>
                <a:cs typeface="Arial" charset="0"/>
              </a:rPr>
              <a:t> Realisaties</a:t>
            </a:r>
          </a:p>
          <a:p>
            <a:pPr>
              <a:buFont typeface="Wingdings" pitchFamily="2" charset="2"/>
              <a:buChar char="q"/>
              <a:defRPr/>
            </a:pPr>
            <a:endParaRPr lang="nl-BE" dirty="0">
              <a:latin typeface="Arial" charset="0"/>
              <a:cs typeface="Arial" charset="0"/>
            </a:endParaRPr>
          </a:p>
          <a:p>
            <a:pPr>
              <a:defRPr/>
            </a:pPr>
            <a:r>
              <a:rPr lang="nl-BE" dirty="0">
                <a:latin typeface="Arial" charset="0"/>
                <a:cs typeface="Arial" charset="0"/>
                <a:hlinkClick r:id="rId3"/>
              </a:rPr>
              <a:t>video</a:t>
            </a:r>
            <a:endParaRPr lang="nl-BE" dirty="0">
              <a:latin typeface="Arial" charset="0"/>
              <a:cs typeface="Arial" charset="0"/>
            </a:endParaRPr>
          </a:p>
          <a:p>
            <a:pPr>
              <a:defRPr/>
            </a:pPr>
            <a:endParaRPr lang="nl-BE" dirty="0">
              <a:latin typeface="Arial" charset="0"/>
              <a:cs typeface="Arial" charset="0"/>
            </a:endParaRPr>
          </a:p>
          <a:p>
            <a:pPr>
              <a:defRPr/>
            </a:pPr>
            <a:endParaRPr lang="nl-BE" dirty="0">
              <a:latin typeface="Arial" charset="0"/>
              <a:cs typeface="Arial"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Tekstvak 5">
            <a:extLst>
              <a:ext uri="{FF2B5EF4-FFF2-40B4-BE49-F238E27FC236}">
                <a16:creationId xmlns:a16="http://schemas.microsoft.com/office/drawing/2014/main" id="{75B0D7CC-1267-4520-9349-D12A4948AB15}"/>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3079" name="Afbeelding 6" descr="LOGO BACD.tif">
            <a:extLst>
              <a:ext uri="{FF2B5EF4-FFF2-40B4-BE49-F238E27FC236}">
                <a16:creationId xmlns:a16="http://schemas.microsoft.com/office/drawing/2014/main" id="{96A000A0-FDBF-47ED-B162-C57284A3CF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0D92B196-05A1-CAFE-9F5F-CD38CBA74347}"/>
              </a:ext>
            </a:extLst>
          </p:cNvPr>
          <p:cNvPicPr>
            <a:picLocks noChangeAspect="1"/>
          </p:cNvPicPr>
          <p:nvPr/>
        </p:nvPicPr>
        <p:blipFill>
          <a:blip r:embed="rId3"/>
          <a:stretch>
            <a:fillRect/>
          </a:stretch>
        </p:blipFill>
        <p:spPr>
          <a:xfrm>
            <a:off x="1818000" y="162713"/>
            <a:ext cx="5508000" cy="6192050"/>
          </a:xfrm>
          <a:prstGeom prst="rect">
            <a:avLst/>
          </a:prstGeom>
        </p:spPr>
      </p:pic>
      <p:sp>
        <p:nvSpPr>
          <p:cNvPr id="4" name="Vrije vorm 3">
            <a:extLst>
              <a:ext uri="{FF2B5EF4-FFF2-40B4-BE49-F238E27FC236}">
                <a16:creationId xmlns:a16="http://schemas.microsoft.com/office/drawing/2014/main" id="{B71CA512-B0A5-482E-8417-72C0976FE526}"/>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F54ABE5B-ADC6-4962-B37D-CD1A22118B04}"/>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428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FFD049E-143B-FB9B-83FC-2B79C8ABB7C8}"/>
              </a:ext>
            </a:extLst>
          </p:cNvPr>
          <p:cNvPicPr>
            <a:picLocks noChangeAspect="1"/>
          </p:cNvPicPr>
          <p:nvPr/>
        </p:nvPicPr>
        <p:blipFill>
          <a:blip r:embed="rId2"/>
          <a:stretch>
            <a:fillRect/>
          </a:stretch>
        </p:blipFill>
        <p:spPr>
          <a:xfrm>
            <a:off x="1485473" y="544456"/>
            <a:ext cx="6805498" cy="5400000"/>
          </a:xfrm>
          <a:prstGeom prst="rect">
            <a:avLst/>
          </a:prstGeom>
        </p:spPr>
      </p:pic>
      <p:cxnSp>
        <p:nvCxnSpPr>
          <p:cNvPr id="5" name="Rechte verbindingslijn 4">
            <a:extLst>
              <a:ext uri="{FF2B5EF4-FFF2-40B4-BE49-F238E27FC236}">
                <a16:creationId xmlns:a16="http://schemas.microsoft.com/office/drawing/2014/main" id="{F54ABE5B-ADC6-4962-B37D-CD1A22118B04}"/>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3078" name="Tekstvak 5">
            <a:extLst>
              <a:ext uri="{FF2B5EF4-FFF2-40B4-BE49-F238E27FC236}">
                <a16:creationId xmlns:a16="http://schemas.microsoft.com/office/drawing/2014/main" id="{75B0D7CC-1267-4520-9349-D12A4948AB15}"/>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3079" name="Afbeelding 6" descr="LOGO BACD.tif">
            <a:extLst>
              <a:ext uri="{FF2B5EF4-FFF2-40B4-BE49-F238E27FC236}">
                <a16:creationId xmlns:a16="http://schemas.microsoft.com/office/drawing/2014/main" id="{96A000A0-FDBF-47ED-B162-C57284A3CF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rije vorm 3">
            <a:extLst>
              <a:ext uri="{FF2B5EF4-FFF2-40B4-BE49-F238E27FC236}">
                <a16:creationId xmlns:a16="http://schemas.microsoft.com/office/drawing/2014/main" id="{B71CA512-B0A5-482E-8417-72C0976FE526}"/>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spTree>
    <p:extLst>
      <p:ext uri="{BB962C8B-B14F-4D97-AF65-F5344CB8AC3E}">
        <p14:creationId xmlns:p14="http://schemas.microsoft.com/office/powerpoint/2010/main" val="216755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C6062DA9-750F-45A2-AC40-3FECEF8E7B0E}"/>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4A788E5F-24C1-4970-880C-0D9B23B76E6C}"/>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4102" name="Tekstvak 5">
            <a:extLst>
              <a:ext uri="{FF2B5EF4-FFF2-40B4-BE49-F238E27FC236}">
                <a16:creationId xmlns:a16="http://schemas.microsoft.com/office/drawing/2014/main" id="{0855EAB9-CD60-49BD-971C-58E2C3ED463B}"/>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4103" name="Afbeelding 6" descr="LOGO BACD.tif">
            <a:extLst>
              <a:ext uri="{FF2B5EF4-FFF2-40B4-BE49-F238E27FC236}">
                <a16:creationId xmlns:a16="http://schemas.microsoft.com/office/drawing/2014/main" id="{B5B82F5E-BDA7-4921-93F3-B5E9DCCF08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ABF9C664-D065-467A-BFAE-13D5E13B6DA8}"/>
              </a:ext>
            </a:extLst>
          </p:cNvPr>
          <p:cNvSpPr txBox="1"/>
          <p:nvPr/>
        </p:nvSpPr>
        <p:spPr>
          <a:xfrm>
            <a:off x="914400" y="714375"/>
            <a:ext cx="7372350" cy="6186488"/>
          </a:xfrm>
          <a:prstGeom prst="rect">
            <a:avLst/>
          </a:prstGeom>
          <a:noFill/>
        </p:spPr>
        <p:txBody>
          <a:bodyPr>
            <a:spAutoFit/>
          </a:bodyPr>
          <a:lstStyle/>
          <a:p>
            <a:pPr fontAlgn="auto">
              <a:spcBef>
                <a:spcPts val="0"/>
              </a:spcBef>
              <a:spcAft>
                <a:spcPts val="0"/>
              </a:spcAft>
              <a:defRPr/>
            </a:pPr>
            <a:r>
              <a:rPr lang="nl-BE" b="1" dirty="0">
                <a:solidFill>
                  <a:srgbClr val="0070C0"/>
                </a:solidFill>
                <a:latin typeface="+mn-lt"/>
                <a:cs typeface="+mn-cs"/>
              </a:rPr>
              <a:t>Visie</a:t>
            </a:r>
          </a:p>
          <a:p>
            <a:pPr fontAlgn="auto">
              <a:spcBef>
                <a:spcPts val="0"/>
              </a:spcBef>
              <a:spcAft>
                <a:spcPts val="0"/>
              </a:spcAft>
              <a:defRPr/>
            </a:pPr>
            <a:endParaRPr lang="nl-BE" dirty="0">
              <a:solidFill>
                <a:srgbClr val="0070C0"/>
              </a:solidFill>
              <a:latin typeface="+mn-lt"/>
              <a:cs typeface="+mn-cs"/>
            </a:endParaRPr>
          </a:p>
          <a:p>
            <a:pPr fontAlgn="auto">
              <a:spcBef>
                <a:spcPts val="0"/>
              </a:spcBef>
              <a:spcAft>
                <a:spcPts val="0"/>
              </a:spcAft>
              <a:defRPr/>
            </a:pPr>
            <a:r>
              <a:rPr lang="nl-BE" dirty="0">
                <a:latin typeface="+mn-lt"/>
                <a:cs typeface="+mn-cs"/>
              </a:rPr>
              <a:t>Vanuit de visie waarin de BACD stelt dat chemie een essentiële rol te spelen heeft in de duurzame ontwikkeling van onze wereld, wil de BACD bijdragen tot een succesvolle toekomst en steeds betere levenskwaliteit voor iedereen.</a:t>
            </a:r>
          </a:p>
          <a:p>
            <a:pPr fontAlgn="auto">
              <a:spcBef>
                <a:spcPts val="0"/>
              </a:spcBef>
              <a:spcAft>
                <a:spcPts val="0"/>
              </a:spcAft>
              <a:defRPr/>
            </a:pPr>
            <a:endParaRPr lang="nl-BE" dirty="0">
              <a:latin typeface="+mn-lt"/>
              <a:cs typeface="+mn-cs"/>
            </a:endParaRPr>
          </a:p>
          <a:p>
            <a:pPr fontAlgn="auto">
              <a:spcBef>
                <a:spcPts val="0"/>
              </a:spcBef>
              <a:spcAft>
                <a:spcPts val="0"/>
              </a:spcAft>
              <a:defRPr/>
            </a:pPr>
            <a:r>
              <a:rPr lang="nl-BE" b="1" dirty="0">
                <a:solidFill>
                  <a:srgbClr val="0070C0"/>
                </a:solidFill>
                <a:latin typeface="+mn-lt"/>
                <a:cs typeface="+mn-cs"/>
              </a:rPr>
              <a:t>Missie</a:t>
            </a:r>
          </a:p>
          <a:p>
            <a:pPr fontAlgn="auto">
              <a:spcBef>
                <a:spcPts val="0"/>
              </a:spcBef>
              <a:spcAft>
                <a:spcPts val="0"/>
              </a:spcAft>
              <a:defRPr/>
            </a:pPr>
            <a:r>
              <a:rPr lang="nl-BE" dirty="0">
                <a:latin typeface="+mn-lt"/>
                <a:cs typeface="+mn-cs"/>
              </a:rPr>
              <a:t> </a:t>
            </a:r>
          </a:p>
          <a:p>
            <a:pPr fontAlgn="auto">
              <a:spcBef>
                <a:spcPts val="0"/>
              </a:spcBef>
              <a:spcAft>
                <a:spcPts val="0"/>
              </a:spcAft>
              <a:defRPr/>
            </a:pPr>
            <a:r>
              <a:rPr lang="nl-BE" dirty="0">
                <a:latin typeface="+mn-lt"/>
                <a:cs typeface="+mn-cs"/>
              </a:rPr>
              <a:t>De BACD heeft als missie het behartigen van de belangen van de chemische distributie. De BACD draagt bij opdat dit op een verantwoorde manier zou gebeuren, waarbij mens, milieu en veiligheid centraal staan. Daarom onderschrijft de BACD de initiatieven rond Responsible Care en Product Stewardship.</a:t>
            </a:r>
          </a:p>
          <a:p>
            <a:pPr fontAlgn="auto">
              <a:spcBef>
                <a:spcPts val="0"/>
              </a:spcBef>
              <a:spcAft>
                <a:spcPts val="0"/>
              </a:spcAft>
              <a:defRPr/>
            </a:pPr>
            <a:endParaRPr lang="nl-BE" dirty="0">
              <a:latin typeface="+mn-lt"/>
              <a:cs typeface="+mn-cs"/>
            </a:endParaRPr>
          </a:p>
          <a:p>
            <a:pPr fontAlgn="auto">
              <a:spcBef>
                <a:spcPts val="0"/>
              </a:spcBef>
              <a:spcAft>
                <a:spcPts val="0"/>
              </a:spcAft>
              <a:defRPr/>
            </a:pPr>
            <a:endParaRPr lang="nl-BE" b="1" dirty="0">
              <a:latin typeface="+mn-lt"/>
              <a:cs typeface="+mn-cs"/>
            </a:endParaRPr>
          </a:p>
          <a:p>
            <a:pPr marL="285750" indent="-285750" fontAlgn="auto">
              <a:spcBef>
                <a:spcPts val="0"/>
              </a:spcBef>
              <a:spcAft>
                <a:spcPts val="0"/>
              </a:spcAft>
              <a:buFont typeface="Wingdings" pitchFamily="2" charset="2"/>
              <a:buChar char="Ø"/>
              <a:defRPr/>
            </a:pPr>
            <a:endParaRPr lang="nl-BE" b="1" dirty="0">
              <a:latin typeface="+mn-lt"/>
              <a:cs typeface="+mn-cs"/>
            </a:endParaRPr>
          </a:p>
          <a:p>
            <a:pPr fontAlgn="auto">
              <a:spcBef>
                <a:spcPts val="0"/>
              </a:spcBef>
              <a:spcAft>
                <a:spcPts val="0"/>
              </a:spcAft>
              <a:defRPr/>
            </a:pPr>
            <a:r>
              <a:rPr lang="nl-BE" dirty="0">
                <a:latin typeface="+mn-lt"/>
                <a:cs typeface="+mn-cs"/>
              </a:rPr>
              <a:t>	</a:t>
            </a: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1F82E750-55F2-40BC-972F-00C3B85325C1}"/>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2F5FC0B4-7824-43EE-B9EC-545CC643FB54}"/>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5126" name="Tekstvak 5">
            <a:extLst>
              <a:ext uri="{FF2B5EF4-FFF2-40B4-BE49-F238E27FC236}">
                <a16:creationId xmlns:a16="http://schemas.microsoft.com/office/drawing/2014/main" id="{27EF3B9C-E359-4101-AD26-222E6901C33E}"/>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5127" name="Afbeelding 6" descr="LOGO BACD.tif">
            <a:extLst>
              <a:ext uri="{FF2B5EF4-FFF2-40B4-BE49-F238E27FC236}">
                <a16:creationId xmlns:a16="http://schemas.microsoft.com/office/drawing/2014/main" id="{5333EA30-5BE0-4D9D-AAF1-A89BEE2C5C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53AC6FDA-47F4-4E5F-892F-01C2663D17E8}"/>
              </a:ext>
            </a:extLst>
          </p:cNvPr>
          <p:cNvSpPr txBox="1"/>
          <p:nvPr/>
        </p:nvSpPr>
        <p:spPr>
          <a:xfrm>
            <a:off x="914400" y="714375"/>
            <a:ext cx="7372350" cy="5632450"/>
          </a:xfrm>
          <a:prstGeom prst="rect">
            <a:avLst/>
          </a:prstGeom>
          <a:noFill/>
        </p:spPr>
        <p:txBody>
          <a:bodyPr>
            <a:spAutoFit/>
          </a:bodyPr>
          <a:lstStyle/>
          <a:p>
            <a:pPr fontAlgn="auto">
              <a:spcBef>
                <a:spcPts val="0"/>
              </a:spcBef>
              <a:spcAft>
                <a:spcPts val="0"/>
              </a:spcAft>
              <a:defRPr/>
            </a:pPr>
            <a:r>
              <a:rPr lang="nl-BE" b="1" dirty="0">
                <a:solidFill>
                  <a:srgbClr val="0070C0"/>
                </a:solidFill>
                <a:latin typeface="+mn-lt"/>
                <a:cs typeface="+mn-cs"/>
              </a:rPr>
              <a:t>Doelstellingen</a:t>
            </a:r>
          </a:p>
          <a:p>
            <a:pPr fontAlgn="auto">
              <a:spcBef>
                <a:spcPts val="0"/>
              </a:spcBef>
              <a:spcAft>
                <a:spcPts val="0"/>
              </a:spcAft>
              <a:defRPr/>
            </a:pPr>
            <a:endParaRPr lang="nl-BE" b="1" dirty="0">
              <a:solidFill>
                <a:srgbClr val="0070C0"/>
              </a:solidFill>
              <a:latin typeface="+mn-lt"/>
              <a:cs typeface="+mn-cs"/>
            </a:endParaRPr>
          </a:p>
          <a:p>
            <a:pPr fontAlgn="auto">
              <a:spcBef>
                <a:spcPts val="0"/>
              </a:spcBef>
              <a:spcAft>
                <a:spcPts val="0"/>
              </a:spcAft>
              <a:defRPr/>
            </a:pPr>
            <a:r>
              <a:rPr lang="nl-BE" dirty="0">
                <a:latin typeface="+mn-lt"/>
                <a:ea typeface="Times New Roman"/>
                <a:cs typeface="Arial"/>
              </a:rPr>
              <a:t>De BACD heeft tot doel :</a:t>
            </a:r>
            <a:endParaRPr lang="nl-BE" dirty="0">
              <a:latin typeface="Times New Roman"/>
              <a:ea typeface="Times New Roman"/>
              <a:cs typeface="+mn-cs"/>
            </a:endParaRPr>
          </a:p>
          <a:p>
            <a:pPr fontAlgn="auto">
              <a:spcBef>
                <a:spcPts val="0"/>
              </a:spcBef>
              <a:spcAft>
                <a:spcPts val="0"/>
              </a:spcAft>
              <a:defRPr/>
            </a:pPr>
            <a:r>
              <a:rPr lang="nl-BE" dirty="0">
                <a:latin typeface="+mn-lt"/>
                <a:ea typeface="Times New Roman"/>
                <a:cs typeface="Arial"/>
              </a:rPr>
              <a:t> </a:t>
            </a:r>
            <a:endParaRPr lang="nl-BE" dirty="0">
              <a:latin typeface="Times New Roman"/>
              <a:ea typeface="Times New Roman"/>
              <a:cs typeface="+mn-cs"/>
            </a:endParaRPr>
          </a:p>
          <a:p>
            <a:pPr marL="342900" indent="-342900" fontAlgn="auto">
              <a:spcBef>
                <a:spcPts val="0"/>
              </a:spcBef>
              <a:spcAft>
                <a:spcPts val="0"/>
              </a:spcAft>
              <a:buFont typeface="Wingdings" pitchFamily="2" charset="2"/>
              <a:buChar char="q"/>
              <a:tabLst>
                <a:tab pos="457200" algn="l"/>
              </a:tabLst>
              <a:defRPr/>
            </a:pPr>
            <a:r>
              <a:rPr lang="nl-BE" dirty="0">
                <a:latin typeface="+mn-lt"/>
                <a:ea typeface="Times New Roman"/>
                <a:cs typeface="Arial"/>
              </a:rPr>
              <a:t>Het bevorderen van de handel in chemische producten.</a:t>
            </a:r>
            <a:endParaRPr lang="nl-BE" dirty="0">
              <a:latin typeface="Times New Roman"/>
              <a:ea typeface="Times New Roman"/>
              <a:cs typeface="+mn-cs"/>
            </a:endParaRPr>
          </a:p>
          <a:p>
            <a:pPr marL="342900" indent="-342900" fontAlgn="auto">
              <a:spcBef>
                <a:spcPts val="0"/>
              </a:spcBef>
              <a:spcAft>
                <a:spcPts val="0"/>
              </a:spcAft>
              <a:buFont typeface="Wingdings" pitchFamily="2" charset="2"/>
              <a:buChar char="q"/>
              <a:tabLst>
                <a:tab pos="457200" algn="l"/>
              </a:tabLst>
              <a:defRPr/>
            </a:pPr>
            <a:r>
              <a:rPr lang="nl-BE" dirty="0">
                <a:latin typeface="+mn-lt"/>
                <a:ea typeface="Times New Roman"/>
                <a:cs typeface="Arial"/>
              </a:rPr>
              <a:t>Het verdedigen, beschermen en ontwikkelen van de gemeenschappelijke belangen van haar leden om het duurzaam ondernemen te bevorderen.</a:t>
            </a:r>
            <a:endParaRPr lang="nl-BE" dirty="0">
              <a:latin typeface="Times New Roman"/>
              <a:ea typeface="Times New Roman"/>
              <a:cs typeface="+mn-cs"/>
            </a:endParaRPr>
          </a:p>
          <a:p>
            <a:pPr marL="342900" indent="-342900" fontAlgn="auto">
              <a:spcBef>
                <a:spcPts val="0"/>
              </a:spcBef>
              <a:spcAft>
                <a:spcPts val="0"/>
              </a:spcAft>
              <a:buFont typeface="Wingdings" pitchFamily="2" charset="2"/>
              <a:buChar char="q"/>
              <a:tabLst>
                <a:tab pos="457200" algn="l"/>
              </a:tabLst>
              <a:defRPr/>
            </a:pPr>
            <a:r>
              <a:rPr lang="nl-BE" dirty="0">
                <a:latin typeface="+mn-lt"/>
                <a:ea typeface="Times New Roman"/>
                <a:cs typeface="Arial"/>
              </a:rPr>
              <a:t>Het ontwikkelen van goede praktijken rond veiligheid, gezondheid en milieu in de distributie.</a:t>
            </a:r>
            <a:endParaRPr lang="nl-BE" dirty="0">
              <a:latin typeface="Times New Roman"/>
              <a:ea typeface="Times New Roman"/>
              <a:cs typeface="+mn-cs"/>
            </a:endParaRPr>
          </a:p>
          <a:p>
            <a:pPr marL="342900" indent="-342900" fontAlgn="auto">
              <a:spcBef>
                <a:spcPts val="0"/>
              </a:spcBef>
              <a:spcAft>
                <a:spcPts val="0"/>
              </a:spcAft>
              <a:buFont typeface="Wingdings" pitchFamily="2" charset="2"/>
              <a:buChar char="q"/>
              <a:tabLst>
                <a:tab pos="457200" algn="l"/>
              </a:tabLst>
              <a:defRPr/>
            </a:pPr>
            <a:r>
              <a:rPr lang="nl-BE" dirty="0">
                <a:latin typeface="+mn-lt"/>
                <a:ea typeface="Times New Roman"/>
                <a:cs typeface="Arial"/>
              </a:rPr>
              <a:t>Het onderhouden van de contacten met de verschillende stakeholders van de chemische distributie.</a:t>
            </a:r>
            <a:endParaRPr lang="nl-BE" dirty="0">
              <a:latin typeface="Times New Roman"/>
              <a:ea typeface="Times New Roman"/>
              <a:cs typeface="+mn-cs"/>
            </a:endParaRPr>
          </a:p>
          <a:p>
            <a:pPr fontAlgn="auto">
              <a:spcBef>
                <a:spcPts val="0"/>
              </a:spcBef>
              <a:spcAft>
                <a:spcPts val="0"/>
              </a:spcAft>
              <a:defRPr/>
            </a:pPr>
            <a:endParaRPr lang="nl-BE" b="1" dirty="0">
              <a:solidFill>
                <a:srgbClr val="0070C0"/>
              </a:solidFill>
              <a:latin typeface="+mn-lt"/>
              <a:cs typeface="+mn-cs"/>
            </a:endParaRPr>
          </a:p>
          <a:p>
            <a:pPr fontAlgn="auto">
              <a:spcBef>
                <a:spcPts val="0"/>
              </a:spcBef>
              <a:spcAft>
                <a:spcPts val="0"/>
              </a:spcAft>
              <a:defRPr/>
            </a:pPr>
            <a:endParaRPr lang="nl-BE" b="1" dirty="0">
              <a:latin typeface="+mn-lt"/>
              <a:cs typeface="+mn-cs"/>
            </a:endParaRPr>
          </a:p>
          <a:p>
            <a:pPr marL="285750" indent="-285750" fontAlgn="auto">
              <a:spcBef>
                <a:spcPts val="0"/>
              </a:spcBef>
              <a:spcAft>
                <a:spcPts val="0"/>
              </a:spcAft>
              <a:buFont typeface="Wingdings" pitchFamily="2" charset="2"/>
              <a:buChar char="Ø"/>
              <a:defRPr/>
            </a:pPr>
            <a:endParaRPr lang="nl-BE" b="1" dirty="0">
              <a:latin typeface="+mn-lt"/>
              <a:cs typeface="+mn-cs"/>
            </a:endParaRPr>
          </a:p>
          <a:p>
            <a:pPr fontAlgn="auto">
              <a:spcBef>
                <a:spcPts val="0"/>
              </a:spcBef>
              <a:spcAft>
                <a:spcPts val="0"/>
              </a:spcAft>
              <a:defRPr/>
            </a:pPr>
            <a:r>
              <a:rPr lang="nl-BE" dirty="0">
                <a:latin typeface="+mn-lt"/>
                <a:cs typeface="+mn-cs"/>
              </a:rPr>
              <a:t>	</a:t>
            </a: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F29385F3-E016-41EA-80D1-C331CCEC12CE}"/>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086630A1-8FD0-4CDE-8DB9-54AD17140308}"/>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6150" name="Tekstvak 5">
            <a:extLst>
              <a:ext uri="{FF2B5EF4-FFF2-40B4-BE49-F238E27FC236}">
                <a16:creationId xmlns:a16="http://schemas.microsoft.com/office/drawing/2014/main" id="{8D7A6B50-2940-4AAD-992E-461CD9CB270E}"/>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6151" name="Afbeelding 6" descr="LOGO BACD.tif">
            <a:extLst>
              <a:ext uri="{FF2B5EF4-FFF2-40B4-BE49-F238E27FC236}">
                <a16:creationId xmlns:a16="http://schemas.microsoft.com/office/drawing/2014/main" id="{31A13B5A-5EEC-4C72-B768-2AF5D4B190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CD75FAD0-9347-42FC-A7FC-37555CC05EC0}"/>
              </a:ext>
            </a:extLst>
          </p:cNvPr>
          <p:cNvSpPr txBox="1"/>
          <p:nvPr/>
        </p:nvSpPr>
        <p:spPr>
          <a:xfrm>
            <a:off x="914400" y="714375"/>
            <a:ext cx="7372350" cy="7294563"/>
          </a:xfrm>
          <a:prstGeom prst="rect">
            <a:avLst/>
          </a:prstGeom>
          <a:noFill/>
        </p:spPr>
        <p:txBody>
          <a:bodyPr>
            <a:spAutoFit/>
          </a:bodyPr>
          <a:lstStyle/>
          <a:p>
            <a:pPr fontAlgn="auto">
              <a:spcBef>
                <a:spcPts val="0"/>
              </a:spcBef>
              <a:spcAft>
                <a:spcPts val="0"/>
              </a:spcAft>
              <a:defRPr/>
            </a:pPr>
            <a:r>
              <a:rPr lang="nl-BE" b="1" dirty="0">
                <a:solidFill>
                  <a:srgbClr val="0070C0"/>
                </a:solidFill>
                <a:latin typeface="+mn-lt"/>
                <a:cs typeface="+mn-cs"/>
              </a:rPr>
              <a:t>Facts &amp; Figures</a:t>
            </a:r>
          </a:p>
          <a:p>
            <a:pPr fontAlgn="auto">
              <a:spcBef>
                <a:spcPts val="0"/>
              </a:spcBef>
              <a:spcAft>
                <a:spcPts val="0"/>
              </a:spcAft>
              <a:defRPr/>
            </a:pPr>
            <a:endParaRPr lang="nl-BE" dirty="0">
              <a:solidFill>
                <a:srgbClr val="0070C0"/>
              </a:solidFill>
              <a:latin typeface="+mn-lt"/>
              <a:cs typeface="+mn-cs"/>
            </a:endParaRPr>
          </a:p>
          <a:p>
            <a:pPr fontAlgn="auto">
              <a:spcBef>
                <a:spcPts val="0"/>
              </a:spcBef>
              <a:spcAft>
                <a:spcPts val="0"/>
              </a:spcAft>
              <a:defRPr/>
            </a:pPr>
            <a:endParaRPr lang="nl-BE" dirty="0">
              <a:latin typeface="+mn-lt"/>
              <a:cs typeface="+mn-cs"/>
            </a:endParaRPr>
          </a:p>
          <a:p>
            <a:pPr marL="285750" indent="-285750" fontAlgn="auto">
              <a:spcBef>
                <a:spcPts val="0"/>
              </a:spcBef>
              <a:spcAft>
                <a:spcPts val="0"/>
              </a:spcAft>
              <a:buFont typeface="Wingdings" pitchFamily="2" charset="2"/>
              <a:buChar char="q"/>
              <a:defRPr/>
            </a:pPr>
            <a:r>
              <a:rPr lang="nl-BE" b="1" dirty="0">
                <a:latin typeface="+mn-lt"/>
                <a:cs typeface="+mn-cs"/>
              </a:rPr>
              <a:t>45 leden</a:t>
            </a:r>
            <a:br>
              <a:rPr lang="nl-BE" b="1" dirty="0">
                <a:latin typeface="+mn-lt"/>
                <a:cs typeface="+mn-cs"/>
              </a:rPr>
            </a:br>
            <a:endParaRPr lang="nl-BE" b="1" dirty="0">
              <a:latin typeface="+mn-lt"/>
              <a:cs typeface="+mn-cs"/>
            </a:endParaRPr>
          </a:p>
          <a:p>
            <a:pPr marL="285750" indent="-285750" fontAlgn="auto">
              <a:spcBef>
                <a:spcPts val="0"/>
              </a:spcBef>
              <a:spcAft>
                <a:spcPts val="0"/>
              </a:spcAft>
              <a:buFont typeface="Wingdings" pitchFamily="2" charset="2"/>
              <a:buChar char="q"/>
              <a:defRPr/>
            </a:pPr>
            <a:r>
              <a:rPr lang="nl-BE" b="1" dirty="0">
                <a:latin typeface="+mn-lt"/>
                <a:cs typeface="+mn-cs"/>
              </a:rPr>
              <a:t>Verhandelde volumes : 3.000.000 ton</a:t>
            </a:r>
            <a:br>
              <a:rPr lang="nl-BE" b="1" dirty="0">
                <a:latin typeface="+mn-lt"/>
                <a:cs typeface="+mn-cs"/>
              </a:rPr>
            </a:br>
            <a:endParaRPr lang="nl-BE" b="1" dirty="0">
              <a:latin typeface="+mn-lt"/>
              <a:cs typeface="+mn-cs"/>
            </a:endParaRPr>
          </a:p>
          <a:p>
            <a:pPr marL="285750" indent="-285750" fontAlgn="auto">
              <a:spcBef>
                <a:spcPts val="0"/>
              </a:spcBef>
              <a:spcAft>
                <a:spcPts val="0"/>
              </a:spcAft>
              <a:buFont typeface="Wingdings" pitchFamily="2" charset="2"/>
              <a:buChar char="q"/>
              <a:defRPr/>
            </a:pPr>
            <a:r>
              <a:rPr lang="nl-BE" b="1" dirty="0">
                <a:latin typeface="+mn-lt"/>
                <a:cs typeface="+mn-cs"/>
              </a:rPr>
              <a:t>Omzet : 1.780 miljoen €</a:t>
            </a:r>
            <a:br>
              <a:rPr lang="nl-BE" b="1" dirty="0">
                <a:latin typeface="+mn-lt"/>
                <a:cs typeface="+mn-cs"/>
              </a:rPr>
            </a:br>
            <a:endParaRPr lang="nl-BE" b="1" dirty="0">
              <a:latin typeface="+mn-lt"/>
              <a:cs typeface="+mn-cs"/>
            </a:endParaRPr>
          </a:p>
          <a:p>
            <a:pPr marL="285750" indent="-285750" fontAlgn="auto">
              <a:spcBef>
                <a:spcPts val="0"/>
              </a:spcBef>
              <a:spcAft>
                <a:spcPts val="0"/>
              </a:spcAft>
              <a:buFont typeface="Wingdings" pitchFamily="2" charset="2"/>
              <a:buChar char="q"/>
              <a:defRPr/>
            </a:pPr>
            <a:r>
              <a:rPr lang="nl-BE" b="1" dirty="0">
                <a:latin typeface="+mn-lt"/>
                <a:cs typeface="+mn-cs"/>
              </a:rPr>
              <a:t>Investeringen : &gt; 18 miljoen €</a:t>
            </a:r>
            <a:br>
              <a:rPr lang="nl-BE" b="1" dirty="0">
                <a:latin typeface="+mn-lt"/>
                <a:cs typeface="+mn-cs"/>
              </a:rPr>
            </a:br>
            <a:endParaRPr lang="nl-BE" b="1" dirty="0">
              <a:latin typeface="+mn-lt"/>
              <a:cs typeface="+mn-cs"/>
            </a:endParaRPr>
          </a:p>
          <a:p>
            <a:pPr marL="285750" indent="-285750" fontAlgn="auto">
              <a:spcBef>
                <a:spcPts val="0"/>
              </a:spcBef>
              <a:spcAft>
                <a:spcPts val="0"/>
              </a:spcAft>
              <a:buFont typeface="Wingdings" pitchFamily="2" charset="2"/>
              <a:buChar char="q"/>
              <a:defRPr/>
            </a:pPr>
            <a:r>
              <a:rPr lang="nl-BE" b="1" dirty="0">
                <a:latin typeface="+mn-lt"/>
                <a:cs typeface="+mn-cs"/>
              </a:rPr>
              <a:t>Directe tewerkstelling : 1.150 medewerkers</a:t>
            </a:r>
          </a:p>
          <a:p>
            <a:pPr marL="285750" indent="-285750" fontAlgn="auto">
              <a:spcBef>
                <a:spcPts val="0"/>
              </a:spcBef>
              <a:spcAft>
                <a:spcPts val="0"/>
              </a:spcAft>
              <a:buFont typeface="Wingdings" pitchFamily="2" charset="2"/>
              <a:buChar char="q"/>
              <a:defRPr/>
            </a:pPr>
            <a:endParaRPr lang="nl-BE" b="1" dirty="0">
              <a:latin typeface="+mn-lt"/>
              <a:cs typeface="+mn-cs"/>
            </a:endParaRPr>
          </a:p>
          <a:p>
            <a:pPr marL="285750" indent="-285750" fontAlgn="auto">
              <a:spcBef>
                <a:spcPts val="0"/>
              </a:spcBef>
              <a:spcAft>
                <a:spcPts val="0"/>
              </a:spcAft>
              <a:buFont typeface="Wingdings" pitchFamily="2" charset="2"/>
              <a:buChar char="q"/>
              <a:defRPr/>
            </a:pPr>
            <a:r>
              <a:rPr lang="nl-BE" b="1" dirty="0">
                <a:latin typeface="+mn-lt"/>
                <a:cs typeface="+mn-cs"/>
              </a:rPr>
              <a:t>Tank capaciteit: 16.000 m³</a:t>
            </a:r>
          </a:p>
          <a:p>
            <a:pPr marL="285750" indent="-285750" fontAlgn="auto">
              <a:spcBef>
                <a:spcPts val="0"/>
              </a:spcBef>
              <a:spcAft>
                <a:spcPts val="0"/>
              </a:spcAft>
              <a:buFont typeface="Wingdings" pitchFamily="2" charset="2"/>
              <a:buChar char="q"/>
              <a:defRPr/>
            </a:pPr>
            <a:endParaRPr lang="nl-BE" b="1" dirty="0">
              <a:latin typeface="+mn-lt"/>
              <a:cs typeface="+mn-cs"/>
            </a:endParaRPr>
          </a:p>
          <a:p>
            <a:pPr marL="285750" indent="-285750" fontAlgn="auto">
              <a:spcBef>
                <a:spcPts val="0"/>
              </a:spcBef>
              <a:spcAft>
                <a:spcPts val="0"/>
              </a:spcAft>
              <a:buFont typeface="Wingdings" pitchFamily="2" charset="2"/>
              <a:buChar char="q"/>
              <a:defRPr/>
            </a:pPr>
            <a:r>
              <a:rPr lang="nl-BE" b="1" dirty="0">
                <a:latin typeface="+mn-lt"/>
                <a:cs typeface="+mn-cs"/>
              </a:rPr>
              <a:t>Magazijn capaciteit: 145.000 m²</a:t>
            </a:r>
          </a:p>
          <a:p>
            <a:pPr marL="285750" indent="-285750" fontAlgn="auto">
              <a:spcBef>
                <a:spcPts val="0"/>
              </a:spcBef>
              <a:spcAft>
                <a:spcPts val="0"/>
              </a:spcAft>
              <a:buFont typeface="Wingdings" pitchFamily="2" charset="2"/>
              <a:buChar char="q"/>
              <a:defRPr/>
            </a:pPr>
            <a:endParaRPr lang="nl-BE" b="1" dirty="0">
              <a:latin typeface="+mn-lt"/>
              <a:cs typeface="+mn-cs"/>
            </a:endParaRPr>
          </a:p>
          <a:p>
            <a:pPr marL="285750" indent="-285750" fontAlgn="auto">
              <a:spcBef>
                <a:spcPts val="0"/>
              </a:spcBef>
              <a:spcAft>
                <a:spcPts val="0"/>
              </a:spcAft>
              <a:buFont typeface="Wingdings" pitchFamily="2" charset="2"/>
              <a:buChar char="q"/>
              <a:defRPr/>
            </a:pPr>
            <a:endParaRPr lang="nl-BE" b="1" dirty="0">
              <a:latin typeface="+mn-lt"/>
              <a:cs typeface="+mn-cs"/>
            </a:endParaRPr>
          </a:p>
          <a:p>
            <a:pPr marL="285750" indent="-285750" fontAlgn="auto">
              <a:spcBef>
                <a:spcPts val="0"/>
              </a:spcBef>
              <a:spcAft>
                <a:spcPts val="0"/>
              </a:spcAft>
              <a:buFont typeface="Wingdings" pitchFamily="2" charset="2"/>
              <a:buChar char="q"/>
              <a:defRPr/>
            </a:pPr>
            <a:endParaRPr lang="nl-BE" b="1" dirty="0">
              <a:latin typeface="+mn-lt"/>
              <a:cs typeface="+mn-cs"/>
            </a:endParaRPr>
          </a:p>
          <a:p>
            <a:pPr marL="285750" indent="-285750" fontAlgn="auto">
              <a:spcBef>
                <a:spcPts val="0"/>
              </a:spcBef>
              <a:spcAft>
                <a:spcPts val="0"/>
              </a:spcAft>
              <a:buFont typeface="Wingdings" pitchFamily="2" charset="2"/>
              <a:buChar char="Ø"/>
              <a:defRPr/>
            </a:pPr>
            <a:endParaRPr lang="nl-BE" b="1" dirty="0">
              <a:latin typeface="+mn-lt"/>
              <a:cs typeface="+mn-cs"/>
            </a:endParaRPr>
          </a:p>
          <a:p>
            <a:pPr fontAlgn="auto">
              <a:spcBef>
                <a:spcPts val="0"/>
              </a:spcBef>
              <a:spcAft>
                <a:spcPts val="0"/>
              </a:spcAft>
              <a:defRPr/>
            </a:pPr>
            <a:r>
              <a:rPr lang="nl-BE" dirty="0">
                <a:latin typeface="+mn-lt"/>
                <a:cs typeface="+mn-cs"/>
              </a:rPr>
              <a:t>	</a:t>
            </a: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E0F9E67C-E8C2-435A-9292-A7A4AB83379D}"/>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621A9B33-5A4C-4F75-830A-5D70B9FAC051}"/>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7174" name="Tekstvak 5">
            <a:extLst>
              <a:ext uri="{FF2B5EF4-FFF2-40B4-BE49-F238E27FC236}">
                <a16:creationId xmlns:a16="http://schemas.microsoft.com/office/drawing/2014/main" id="{E4B58534-35E0-49DE-A634-FAF0624D31C0}"/>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7175" name="Afbeelding 6" descr="LOGO BACD.tif">
            <a:extLst>
              <a:ext uri="{FF2B5EF4-FFF2-40B4-BE49-F238E27FC236}">
                <a16:creationId xmlns:a16="http://schemas.microsoft.com/office/drawing/2014/main" id="{1CB0458F-56AE-4E6B-8F58-5A544B7239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42AF7C7D-1A2D-488B-9A8F-215286C80FE3}"/>
              </a:ext>
            </a:extLst>
          </p:cNvPr>
          <p:cNvSpPr txBox="1"/>
          <p:nvPr/>
        </p:nvSpPr>
        <p:spPr>
          <a:xfrm>
            <a:off x="914400" y="714375"/>
            <a:ext cx="7372350" cy="3416300"/>
          </a:xfrm>
          <a:prstGeom prst="rect">
            <a:avLst/>
          </a:prstGeom>
          <a:noFill/>
        </p:spPr>
        <p:txBody>
          <a:bodyPr>
            <a:spAutoFit/>
          </a:bodyPr>
          <a:lstStyle/>
          <a:p>
            <a:pPr fontAlgn="auto">
              <a:spcBef>
                <a:spcPts val="0"/>
              </a:spcBef>
              <a:spcAft>
                <a:spcPts val="0"/>
              </a:spcAft>
              <a:defRPr/>
            </a:pPr>
            <a:r>
              <a:rPr lang="nl-BE" b="1" dirty="0">
                <a:solidFill>
                  <a:srgbClr val="0070C0"/>
                </a:solidFill>
                <a:latin typeface="+mn-lt"/>
                <a:cs typeface="+mn-cs"/>
              </a:rPr>
              <a:t>Facts &amp; Figures (distributie &amp; trading)</a:t>
            </a:r>
          </a:p>
          <a:p>
            <a:pPr fontAlgn="auto">
              <a:spcBef>
                <a:spcPts val="0"/>
              </a:spcBef>
              <a:spcAft>
                <a:spcPts val="0"/>
              </a:spcAft>
              <a:defRPr/>
            </a:pPr>
            <a:endParaRPr lang="nl-BE" dirty="0">
              <a:latin typeface="+mn-lt"/>
              <a:cs typeface="+mn-cs"/>
            </a:endParaRPr>
          </a:p>
          <a:p>
            <a:pPr fontAlgn="auto">
              <a:spcBef>
                <a:spcPts val="0"/>
              </a:spcBef>
              <a:spcAft>
                <a:spcPts val="0"/>
              </a:spcAft>
              <a:defRPr/>
            </a:pPr>
            <a:r>
              <a:rPr lang="nl-BE" dirty="0">
                <a:latin typeface="+mn-lt"/>
                <a:cs typeface="+mn-cs"/>
              </a:rPr>
              <a:t>De leden van de BACD verhandelen jaarlijks meer dan 3.000.000 ton producten. Dit vertegenwoordigt een totale omzet van 1.780 miljoen €.</a:t>
            </a:r>
          </a:p>
          <a:p>
            <a:pPr fontAlgn="auto">
              <a:spcBef>
                <a:spcPts val="0"/>
              </a:spcBef>
              <a:spcAft>
                <a:spcPts val="0"/>
              </a:spcAft>
              <a:defRPr/>
            </a:pPr>
            <a:endParaRPr lang="nl-BE" dirty="0">
              <a:latin typeface="+mn-lt"/>
              <a:cs typeface="+mn-cs"/>
            </a:endParaRPr>
          </a:p>
          <a:p>
            <a:pPr marL="285750" indent="-285750" fontAlgn="auto">
              <a:spcBef>
                <a:spcPts val="0"/>
              </a:spcBef>
              <a:spcAft>
                <a:spcPts val="0"/>
              </a:spcAft>
              <a:defRPr/>
            </a:pPr>
            <a:endParaRPr lang="nl-BE" b="1" dirty="0">
              <a:latin typeface="+mn-lt"/>
              <a:cs typeface="+mn-cs"/>
            </a:endParaRPr>
          </a:p>
          <a:p>
            <a:pPr fontAlgn="auto">
              <a:spcBef>
                <a:spcPts val="0"/>
              </a:spcBef>
              <a:spcAft>
                <a:spcPts val="0"/>
              </a:spcAft>
              <a:defRPr/>
            </a:pPr>
            <a:r>
              <a:rPr lang="nl-BE" dirty="0">
                <a:latin typeface="+mn-lt"/>
                <a:cs typeface="+mn-cs"/>
              </a:rPr>
              <a:t>	</a:t>
            </a: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p:txBody>
      </p:sp>
      <p:graphicFrame>
        <p:nvGraphicFramePr>
          <p:cNvPr id="7177" name="Chart 11">
            <a:extLst>
              <a:ext uri="{FF2B5EF4-FFF2-40B4-BE49-F238E27FC236}">
                <a16:creationId xmlns:a16="http://schemas.microsoft.com/office/drawing/2014/main" id="{960157CE-68C1-48DE-810A-9734C099DD16}"/>
              </a:ext>
            </a:extLst>
          </p:cNvPr>
          <p:cNvGraphicFramePr>
            <a:graphicFrameLocks/>
          </p:cNvGraphicFramePr>
          <p:nvPr/>
        </p:nvGraphicFramePr>
        <p:xfrm>
          <a:off x="-850900" y="1927225"/>
          <a:ext cx="6175375" cy="3367088"/>
        </p:xfrm>
        <a:graphic>
          <a:graphicData uri="http://schemas.openxmlformats.org/presentationml/2006/ole">
            <mc:AlternateContent xmlns:mc="http://schemas.openxmlformats.org/markup-compatibility/2006">
              <mc:Choice xmlns:v="urn:schemas-microsoft-com:vml" Requires="v">
                <p:oleObj r:id="rId3" imgW="6175783" imgH="3371380" progId="Excel.Sheet.8">
                  <p:embed/>
                </p:oleObj>
              </mc:Choice>
              <mc:Fallback>
                <p:oleObj r:id="rId3" imgW="6175783" imgH="3371380" progId="Excel.Sheet.8">
                  <p:embed/>
                  <p:pic>
                    <p:nvPicPr>
                      <p:cNvPr id="0" name="Chart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900" y="1927225"/>
                        <a:ext cx="6175375"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78" name="Object 10">
            <a:extLst>
              <a:ext uri="{FF2B5EF4-FFF2-40B4-BE49-F238E27FC236}">
                <a16:creationId xmlns:a16="http://schemas.microsoft.com/office/drawing/2014/main" id="{0B936621-1C48-4E4B-A99F-8C1F7039E710}"/>
              </a:ext>
            </a:extLst>
          </p:cNvPr>
          <p:cNvGraphicFramePr>
            <a:graphicFrameLocks/>
          </p:cNvGraphicFramePr>
          <p:nvPr/>
        </p:nvGraphicFramePr>
        <p:xfrm>
          <a:off x="3609975" y="1927225"/>
          <a:ext cx="6175375" cy="3367088"/>
        </p:xfrm>
        <a:graphic>
          <a:graphicData uri="http://schemas.openxmlformats.org/presentationml/2006/ole">
            <mc:AlternateContent xmlns:mc="http://schemas.openxmlformats.org/markup-compatibility/2006">
              <mc:Choice xmlns:v="urn:schemas-microsoft-com:vml" Requires="v">
                <p:oleObj r:id="rId5" imgW="6175783" imgH="3371380" progId="Excel.Sheet.8">
                  <p:embed/>
                </p:oleObj>
              </mc:Choice>
              <mc:Fallback>
                <p:oleObj r:id="rId5" imgW="6175783" imgH="3371380" progId="Excel.Sheet.8">
                  <p:embed/>
                  <p:pic>
                    <p:nvPicPr>
                      <p:cNvPr id="0" name="Object 1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9975" y="1927225"/>
                        <a:ext cx="6175375"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465CF8ED-E78A-4274-884D-751B52D895DF}"/>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B3E133BD-D74B-4C82-88A9-7D176EE52682}"/>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8198" name="Tekstvak 5">
            <a:extLst>
              <a:ext uri="{FF2B5EF4-FFF2-40B4-BE49-F238E27FC236}">
                <a16:creationId xmlns:a16="http://schemas.microsoft.com/office/drawing/2014/main" id="{423978EE-E6F6-4B89-BA11-1A2A686A1AAA}"/>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8199" name="Afbeelding 6" descr="LOGO BACD.tif">
            <a:extLst>
              <a:ext uri="{FF2B5EF4-FFF2-40B4-BE49-F238E27FC236}">
                <a16:creationId xmlns:a16="http://schemas.microsoft.com/office/drawing/2014/main" id="{050F966C-E99C-4A26-9DD4-D391CFD758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18DD2E13-432B-4360-B03F-84A3B711C77C}"/>
              </a:ext>
            </a:extLst>
          </p:cNvPr>
          <p:cNvSpPr txBox="1"/>
          <p:nvPr/>
        </p:nvSpPr>
        <p:spPr>
          <a:xfrm>
            <a:off x="914400" y="714375"/>
            <a:ext cx="7372350" cy="4246563"/>
          </a:xfrm>
          <a:prstGeom prst="rect">
            <a:avLst/>
          </a:prstGeom>
          <a:noFill/>
        </p:spPr>
        <p:txBody>
          <a:bodyPr>
            <a:spAutoFit/>
          </a:bodyPr>
          <a:lstStyle/>
          <a:p>
            <a:pPr fontAlgn="auto">
              <a:spcBef>
                <a:spcPts val="0"/>
              </a:spcBef>
              <a:spcAft>
                <a:spcPts val="0"/>
              </a:spcAft>
              <a:defRPr/>
            </a:pPr>
            <a:r>
              <a:rPr lang="nl-BE" b="1" dirty="0">
                <a:solidFill>
                  <a:srgbClr val="0070C0"/>
                </a:solidFill>
                <a:latin typeface="+mn-lt"/>
                <a:cs typeface="+mn-cs"/>
              </a:rPr>
              <a:t>Facts &amp; Figures (enkel distributie)</a:t>
            </a:r>
          </a:p>
          <a:p>
            <a:pPr fontAlgn="auto">
              <a:spcBef>
                <a:spcPts val="0"/>
              </a:spcBef>
              <a:spcAft>
                <a:spcPts val="0"/>
              </a:spcAft>
              <a:defRPr/>
            </a:pPr>
            <a:endParaRPr lang="nl-BE" dirty="0">
              <a:latin typeface="+mn-lt"/>
              <a:cs typeface="+mn-cs"/>
            </a:endParaRPr>
          </a:p>
          <a:p>
            <a:pPr fontAlgn="auto">
              <a:spcBef>
                <a:spcPts val="0"/>
              </a:spcBef>
              <a:spcAft>
                <a:spcPts val="0"/>
              </a:spcAft>
              <a:defRPr/>
            </a:pPr>
            <a:r>
              <a:rPr lang="nl-BE" dirty="0">
                <a:latin typeface="+mn-lt"/>
                <a:cs typeface="+mn-cs"/>
              </a:rPr>
              <a:t>De verhandelde productgroepen in volume:</a:t>
            </a:r>
          </a:p>
          <a:p>
            <a:pPr fontAlgn="auto">
              <a:spcBef>
                <a:spcPts val="0"/>
              </a:spcBef>
              <a:spcAft>
                <a:spcPts val="0"/>
              </a:spcAft>
              <a:defRPr/>
            </a:pPr>
            <a:endParaRPr lang="nl-BE" dirty="0">
              <a:latin typeface="+mn-lt"/>
              <a:cs typeface="+mn-cs"/>
            </a:endParaRPr>
          </a:p>
          <a:p>
            <a:pPr marL="285750" indent="-285750" fontAlgn="auto">
              <a:spcBef>
                <a:spcPts val="0"/>
              </a:spcBef>
              <a:spcAft>
                <a:spcPts val="0"/>
              </a:spcAft>
              <a:buFont typeface="Wingdings" pitchFamily="2" charset="2"/>
              <a:buChar char="q"/>
              <a:defRPr/>
            </a:pPr>
            <a:r>
              <a:rPr lang="nl-BE" dirty="0">
                <a:latin typeface="+mn-lt"/>
                <a:cs typeface="+mn-cs"/>
              </a:rPr>
              <a:t>Zuren en logen</a:t>
            </a:r>
          </a:p>
          <a:p>
            <a:pPr marL="285750" indent="-285750" fontAlgn="auto">
              <a:spcBef>
                <a:spcPts val="0"/>
              </a:spcBef>
              <a:spcAft>
                <a:spcPts val="0"/>
              </a:spcAft>
              <a:buFont typeface="Wingdings" pitchFamily="2" charset="2"/>
              <a:buChar char="q"/>
              <a:defRPr/>
            </a:pPr>
            <a:r>
              <a:rPr lang="nl-BE" dirty="0">
                <a:latin typeface="+mn-lt"/>
                <a:cs typeface="+mn-cs"/>
              </a:rPr>
              <a:t>Solventen</a:t>
            </a:r>
          </a:p>
          <a:p>
            <a:pPr marL="285750" indent="-285750" fontAlgn="auto">
              <a:spcBef>
                <a:spcPts val="0"/>
              </a:spcBef>
              <a:spcAft>
                <a:spcPts val="0"/>
              </a:spcAft>
              <a:buFont typeface="Wingdings" pitchFamily="2" charset="2"/>
              <a:buChar char="q"/>
              <a:defRPr/>
            </a:pPr>
            <a:r>
              <a:rPr lang="nl-BE" dirty="0">
                <a:latin typeface="+mn-lt"/>
                <a:cs typeface="+mn-cs"/>
              </a:rPr>
              <a:t>Organische producten</a:t>
            </a:r>
          </a:p>
          <a:p>
            <a:pPr marL="285750" indent="-285750" fontAlgn="auto">
              <a:spcBef>
                <a:spcPts val="0"/>
              </a:spcBef>
              <a:spcAft>
                <a:spcPts val="0"/>
              </a:spcAft>
              <a:buFont typeface="Wingdings" pitchFamily="2" charset="2"/>
              <a:buChar char="q"/>
              <a:defRPr/>
            </a:pPr>
            <a:r>
              <a:rPr lang="nl-BE" dirty="0">
                <a:latin typeface="+mn-lt"/>
                <a:cs typeface="+mn-cs"/>
              </a:rPr>
              <a:t>Specialiteiten</a:t>
            </a:r>
          </a:p>
          <a:p>
            <a:pPr marL="285750" indent="-285750" fontAlgn="auto">
              <a:spcBef>
                <a:spcPts val="0"/>
              </a:spcBef>
              <a:spcAft>
                <a:spcPts val="0"/>
              </a:spcAft>
              <a:buFont typeface="Wingdings" pitchFamily="2" charset="2"/>
              <a:buChar char="Ø"/>
              <a:defRPr/>
            </a:pPr>
            <a:endParaRPr lang="nl-BE" b="1" dirty="0">
              <a:latin typeface="+mn-lt"/>
              <a:cs typeface="+mn-cs"/>
            </a:endParaRPr>
          </a:p>
          <a:p>
            <a:pPr fontAlgn="auto">
              <a:spcBef>
                <a:spcPts val="0"/>
              </a:spcBef>
              <a:spcAft>
                <a:spcPts val="0"/>
              </a:spcAft>
              <a:defRPr/>
            </a:pPr>
            <a:r>
              <a:rPr lang="nl-BE" dirty="0">
                <a:latin typeface="+mn-lt"/>
                <a:cs typeface="+mn-cs"/>
              </a:rPr>
              <a:t>	</a:t>
            </a: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p:txBody>
      </p:sp>
      <p:graphicFrame>
        <p:nvGraphicFramePr>
          <p:cNvPr id="8201" name="Chart 11">
            <a:extLst>
              <a:ext uri="{FF2B5EF4-FFF2-40B4-BE49-F238E27FC236}">
                <a16:creationId xmlns:a16="http://schemas.microsoft.com/office/drawing/2014/main" id="{E082DB2B-9D08-40F1-A5C9-96C2C16C9D5B}"/>
              </a:ext>
            </a:extLst>
          </p:cNvPr>
          <p:cNvGraphicFramePr>
            <a:graphicFrameLocks/>
          </p:cNvGraphicFramePr>
          <p:nvPr/>
        </p:nvGraphicFramePr>
        <p:xfrm>
          <a:off x="1563688" y="3081338"/>
          <a:ext cx="6073775" cy="2578100"/>
        </p:xfrm>
        <a:graphic>
          <a:graphicData uri="http://schemas.openxmlformats.org/presentationml/2006/ole">
            <mc:AlternateContent xmlns:mc="http://schemas.openxmlformats.org/markup-compatibility/2006">
              <mc:Choice xmlns:v="urn:schemas-microsoft-com:vml" Requires="v">
                <p:oleObj r:id="rId3" imgW="6072142" imgH="2578831" progId="Excel.Sheet.8">
                  <p:embed/>
                </p:oleObj>
              </mc:Choice>
              <mc:Fallback>
                <p:oleObj r:id="rId3" imgW="6072142" imgH="2578831" progId="Excel.Sheet.8">
                  <p:embed/>
                  <p:pic>
                    <p:nvPicPr>
                      <p:cNvPr id="0" name="Chart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3688" y="3081338"/>
                        <a:ext cx="6073775"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47EACCB9-5576-48E4-8471-92D8E7CE8FB9}"/>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06BAFFEC-2113-4CA7-8107-70E582C9C8BB}"/>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9222" name="Tekstvak 5">
            <a:extLst>
              <a:ext uri="{FF2B5EF4-FFF2-40B4-BE49-F238E27FC236}">
                <a16:creationId xmlns:a16="http://schemas.microsoft.com/office/drawing/2014/main" id="{79430FFC-88F3-4019-8F0E-30113D6E57A5}"/>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9223" name="Afbeelding 6" descr="LOGO BACD.tif">
            <a:extLst>
              <a:ext uri="{FF2B5EF4-FFF2-40B4-BE49-F238E27FC236}">
                <a16:creationId xmlns:a16="http://schemas.microsoft.com/office/drawing/2014/main" id="{1E3FAF28-6E15-48F4-B73E-590A7D61FA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4" name="TextBox 7">
            <a:extLst>
              <a:ext uri="{FF2B5EF4-FFF2-40B4-BE49-F238E27FC236}">
                <a16:creationId xmlns:a16="http://schemas.microsoft.com/office/drawing/2014/main" id="{5B2C7A2D-61DC-441A-AA08-6ADC0BF6E9FE}"/>
              </a:ext>
            </a:extLst>
          </p:cNvPr>
          <p:cNvSpPr txBox="1">
            <a:spLocks noChangeArrowheads="1"/>
          </p:cNvSpPr>
          <p:nvPr/>
        </p:nvSpPr>
        <p:spPr bwMode="auto">
          <a:xfrm>
            <a:off x="914400" y="714375"/>
            <a:ext cx="681037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a:solidFill>
                  <a:srgbClr val="0070C0"/>
                </a:solidFill>
                <a:latin typeface="Calibri" panose="020F0502020204030204" pitchFamily="34" charset="0"/>
              </a:rPr>
              <a:t>Facts &amp; Figures (enkel distributie)</a:t>
            </a:r>
          </a:p>
          <a:p>
            <a:pPr eaLnBrk="1" hangingPunct="1"/>
            <a:endParaRPr lang="nl-BE" altLang="nl-BE">
              <a:latin typeface="Calibri" panose="020F0502020204030204" pitchFamily="34" charset="0"/>
            </a:endParaRPr>
          </a:p>
          <a:p>
            <a:pPr eaLnBrk="1" hangingPunct="1"/>
            <a:r>
              <a:rPr lang="nl-BE" altLang="nl-BE" b="1">
                <a:latin typeface="Calibri" panose="020F0502020204030204" pitchFamily="34" charset="0"/>
              </a:rPr>
              <a:t>De belangrijkste afzetgebieden (in miljoen €) :</a:t>
            </a:r>
          </a:p>
          <a:p>
            <a:pPr eaLnBrk="1" hangingPunct="1"/>
            <a:endParaRPr lang="nl-BE" altLang="nl-BE" b="1">
              <a:latin typeface="Calibri" panose="020F0502020204030204" pitchFamily="34" charset="0"/>
            </a:endParaRPr>
          </a:p>
          <a:p>
            <a:pPr eaLnBrk="1" hangingPunct="1"/>
            <a:r>
              <a:rPr lang="nl-BE" altLang="nl-BE">
                <a:latin typeface="Calibri" panose="020F0502020204030204" pitchFamily="34" charset="0"/>
              </a:rPr>
              <a:t>	</a:t>
            </a: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p:txBody>
      </p:sp>
      <p:graphicFrame>
        <p:nvGraphicFramePr>
          <p:cNvPr id="9225" name="Chart 11">
            <a:extLst>
              <a:ext uri="{FF2B5EF4-FFF2-40B4-BE49-F238E27FC236}">
                <a16:creationId xmlns:a16="http://schemas.microsoft.com/office/drawing/2014/main" id="{AB4D6989-8C96-4087-B402-5705883D7968}"/>
              </a:ext>
            </a:extLst>
          </p:cNvPr>
          <p:cNvGraphicFramePr>
            <a:graphicFrameLocks/>
          </p:cNvGraphicFramePr>
          <p:nvPr>
            <p:extLst>
              <p:ext uri="{D42A27DB-BD31-4B8C-83A1-F6EECF244321}">
                <p14:modId xmlns:p14="http://schemas.microsoft.com/office/powerpoint/2010/main" val="135351265"/>
              </p:ext>
            </p:extLst>
          </p:nvPr>
        </p:nvGraphicFramePr>
        <p:xfrm>
          <a:off x="966788" y="1843088"/>
          <a:ext cx="6951662" cy="3659187"/>
        </p:xfrm>
        <a:graphic>
          <a:graphicData uri="http://schemas.openxmlformats.org/presentationml/2006/ole">
            <mc:AlternateContent xmlns:mc="http://schemas.openxmlformats.org/markup-compatibility/2006">
              <mc:Choice xmlns:v="urn:schemas-microsoft-com:vml" Requires="v">
                <p:oleObj name="Worksheet" r:id="rId3" imgW="6953339" imgH="3663878" progId="Excel.Sheet.8">
                  <p:embed/>
                </p:oleObj>
              </mc:Choice>
              <mc:Fallback>
                <p:oleObj name="Worksheet" r:id="rId3" imgW="6953339" imgH="3663878" progId="Excel.Sheet.8">
                  <p:embed/>
                  <p:pic>
                    <p:nvPicPr>
                      <p:cNvPr id="0" name="Chart 11"/>
                      <p:cNvPicPr>
                        <a:picLocks noChangeArrowheads="1"/>
                      </p:cNvPicPr>
                      <p:nvPr/>
                    </p:nvPicPr>
                    <p:blipFill>
                      <a:blip r:embed="rId4"/>
                      <a:srcRect/>
                      <a:stretch>
                        <a:fillRect/>
                      </a:stretch>
                    </p:blipFill>
                    <p:spPr bwMode="auto">
                      <a:xfrm>
                        <a:off x="966788" y="1843088"/>
                        <a:ext cx="6951662"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78D5DE1D-8CFA-4B6D-89E4-37364A85D945}"/>
              </a:ext>
            </a:extLst>
          </p:cNvPr>
          <p:cNvSpPr/>
          <p:nvPr/>
        </p:nvSpPr>
        <p:spPr>
          <a:xfrm>
            <a:off x="-28347" y="55651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C5E7E2E4-ADC8-4710-81E0-9A048BFFE556}"/>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0246" name="Tekstvak 5">
            <a:extLst>
              <a:ext uri="{FF2B5EF4-FFF2-40B4-BE49-F238E27FC236}">
                <a16:creationId xmlns:a16="http://schemas.microsoft.com/office/drawing/2014/main" id="{0745CCC1-10D8-4B36-9948-93CB215FFB13}"/>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0247" name="Afbeelding 6" descr="LOGO BACD.tif">
            <a:extLst>
              <a:ext uri="{FF2B5EF4-FFF2-40B4-BE49-F238E27FC236}">
                <a16:creationId xmlns:a16="http://schemas.microsoft.com/office/drawing/2014/main" id="{4C94FAAA-1ECC-4981-9636-4421D5D7C6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49" name="Chart 11">
            <a:extLst>
              <a:ext uri="{FF2B5EF4-FFF2-40B4-BE49-F238E27FC236}">
                <a16:creationId xmlns:a16="http://schemas.microsoft.com/office/drawing/2014/main" id="{3D8DADC7-6136-4057-8483-624FFDB6CD19}"/>
              </a:ext>
            </a:extLst>
          </p:cNvPr>
          <p:cNvGraphicFramePr>
            <a:graphicFrameLocks/>
          </p:cNvGraphicFramePr>
          <p:nvPr>
            <p:extLst>
              <p:ext uri="{D42A27DB-BD31-4B8C-83A1-F6EECF244321}">
                <p14:modId xmlns:p14="http://schemas.microsoft.com/office/powerpoint/2010/main" val="3779542872"/>
              </p:ext>
            </p:extLst>
          </p:nvPr>
        </p:nvGraphicFramePr>
        <p:xfrm>
          <a:off x="2306638" y="3770313"/>
          <a:ext cx="6283325" cy="2509837"/>
        </p:xfrm>
        <a:graphic>
          <a:graphicData uri="http://schemas.openxmlformats.org/presentationml/2006/ole">
            <mc:AlternateContent xmlns:mc="http://schemas.openxmlformats.org/markup-compatibility/2006">
              <mc:Choice xmlns:v="urn:schemas-microsoft-com:vml" Requires="v">
                <p:oleObj name="Worksheet" r:id="rId3" imgW="6254780" imgH="2590761" progId="Excel.Sheet.8">
                  <p:embed/>
                </p:oleObj>
              </mc:Choice>
              <mc:Fallback>
                <p:oleObj name="Worksheet" r:id="rId3" imgW="6254780" imgH="2590761" progId="Excel.Sheet.8">
                  <p:embed/>
                  <p:pic>
                    <p:nvPicPr>
                      <p:cNvPr id="0" name="Chart 11"/>
                      <p:cNvPicPr>
                        <a:picLocks noChangeArrowheads="1"/>
                      </p:cNvPicPr>
                      <p:nvPr/>
                    </p:nvPicPr>
                    <p:blipFill>
                      <a:blip r:embed="rId4"/>
                      <a:srcRect/>
                      <a:stretch>
                        <a:fillRect/>
                      </a:stretch>
                    </p:blipFill>
                    <p:spPr bwMode="auto">
                      <a:xfrm>
                        <a:off x="2306638" y="3770313"/>
                        <a:ext cx="6283325" cy="2509837"/>
                      </a:xfrm>
                      <a:prstGeom prst="rect">
                        <a:avLst/>
                      </a:prstGeom>
                      <a:noFill/>
                      <a:ln>
                        <a:solidFill>
                          <a:schemeClr val="bg1"/>
                        </a:solidFill>
                      </a:ln>
                    </p:spPr>
                  </p:pic>
                </p:oleObj>
              </mc:Fallback>
            </mc:AlternateContent>
          </a:graphicData>
        </a:graphic>
      </p:graphicFrame>
      <p:sp>
        <p:nvSpPr>
          <p:cNvPr id="10248" name="TextBox 7">
            <a:extLst>
              <a:ext uri="{FF2B5EF4-FFF2-40B4-BE49-F238E27FC236}">
                <a16:creationId xmlns:a16="http://schemas.microsoft.com/office/drawing/2014/main" id="{CFDB0E7A-7F02-48D1-8AA2-1D64AE2A2AC6}"/>
              </a:ext>
            </a:extLst>
          </p:cNvPr>
          <p:cNvSpPr txBox="1">
            <a:spLocks noChangeArrowheads="1"/>
          </p:cNvSpPr>
          <p:nvPr/>
        </p:nvSpPr>
        <p:spPr bwMode="auto">
          <a:xfrm>
            <a:off x="914400" y="714375"/>
            <a:ext cx="737235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Structuur BACD</a:t>
            </a:r>
          </a:p>
          <a:p>
            <a:pPr eaLnBrk="1" hangingPunct="1"/>
            <a:endParaRPr lang="nl-BE" altLang="nl-BE" dirty="0">
              <a:latin typeface="Calibri" panose="020F0502020204030204" pitchFamily="34" charset="0"/>
            </a:endParaRPr>
          </a:p>
          <a:p>
            <a:pPr eaLnBrk="1" hangingPunct="1"/>
            <a:r>
              <a:rPr lang="nl-BE" altLang="nl-BE" b="1" dirty="0">
                <a:latin typeface="Calibri" panose="020F0502020204030204" pitchFamily="34" charset="0"/>
              </a:rPr>
              <a:t>De vereniging telt 45 leden:</a:t>
            </a:r>
          </a:p>
          <a:p>
            <a:pPr eaLnBrk="1" hangingPunct="1"/>
            <a:r>
              <a:rPr lang="nl-BE" altLang="nl-BE" dirty="0">
                <a:latin typeface="Calibri" panose="020F0502020204030204" pitchFamily="34" charset="0"/>
              </a:rPr>
              <a:t>	</a:t>
            </a:r>
          </a:p>
          <a:p>
            <a:pPr lvl="1" eaLnBrk="1" hangingPunct="1">
              <a:buFont typeface="Wingdings" panose="05000000000000000000" pitchFamily="2" charset="2"/>
              <a:buChar char="q"/>
            </a:pPr>
            <a:r>
              <a:rPr lang="nl-BE" altLang="nl-BE" dirty="0">
                <a:latin typeface="Calibri" panose="020F0502020204030204" pitchFamily="34" charset="0"/>
              </a:rPr>
              <a:t> Werkelijke leden :</a:t>
            </a:r>
          </a:p>
          <a:p>
            <a:pPr lvl="1" eaLnBrk="1" hangingPunct="1"/>
            <a:r>
              <a:rPr lang="nl-BE" altLang="nl-BE" dirty="0">
                <a:latin typeface="Calibri" panose="020F0502020204030204" pitchFamily="34" charset="0"/>
              </a:rPr>
              <a:t>	actieve handelaren in chemische producten gevestigd in België 	en/of in het Groothertogdom Luxemburg. </a:t>
            </a:r>
            <a:br>
              <a:rPr lang="nl-BE" altLang="nl-BE" dirty="0">
                <a:latin typeface="Calibri" panose="020F0502020204030204" pitchFamily="34" charset="0"/>
              </a:rPr>
            </a:br>
            <a:endParaRPr lang="nl-BE" altLang="nl-BE" dirty="0">
              <a:latin typeface="Calibri" panose="020F0502020204030204" pitchFamily="34" charset="0"/>
            </a:endParaRPr>
          </a:p>
          <a:p>
            <a:pPr lvl="1" eaLnBrk="1" hangingPunct="1">
              <a:buFont typeface="Wingdings" panose="05000000000000000000" pitchFamily="2" charset="2"/>
              <a:buChar char="q"/>
            </a:pPr>
            <a:r>
              <a:rPr lang="nl-BE" altLang="nl-BE" dirty="0">
                <a:latin typeface="Calibri" panose="020F0502020204030204" pitchFamily="34" charset="0"/>
              </a:rPr>
              <a:t> Ereleden</a:t>
            </a:r>
            <a:br>
              <a:rPr lang="nl-BE" altLang="nl-BE" dirty="0">
                <a:latin typeface="Calibri" panose="020F0502020204030204" pitchFamily="34" charset="0"/>
              </a:rPr>
            </a:br>
            <a:endParaRPr lang="nl-BE" altLang="nl-BE" dirty="0">
              <a:latin typeface="Calibri" panose="020F0502020204030204" pitchFamily="34" charset="0"/>
            </a:endParaRPr>
          </a:p>
          <a:p>
            <a:pPr lvl="1" eaLnBrk="1" hangingPunct="1">
              <a:buFont typeface="Wingdings" panose="05000000000000000000" pitchFamily="2" charset="2"/>
              <a:buChar char="q"/>
            </a:pPr>
            <a:r>
              <a:rPr lang="nl-BE" altLang="nl-BE" dirty="0">
                <a:latin typeface="Calibri" panose="020F0502020204030204" pitchFamily="34" charset="0"/>
              </a:rPr>
              <a:t> Geassocieerde leden</a:t>
            </a: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AF47829E-6D85-4C0B-92FB-914F010ACBA2}"/>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B3351164-CD5E-4B3C-ABF3-3DA9C127ECF9}"/>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1270" name="Tekstvak 5">
            <a:extLst>
              <a:ext uri="{FF2B5EF4-FFF2-40B4-BE49-F238E27FC236}">
                <a16:creationId xmlns:a16="http://schemas.microsoft.com/office/drawing/2014/main" id="{402AD7CC-280D-4E56-84C6-DA473D46669D}"/>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1271" name="Afbeelding 6" descr="LOGO BACD.tif">
            <a:extLst>
              <a:ext uri="{FF2B5EF4-FFF2-40B4-BE49-F238E27FC236}">
                <a16:creationId xmlns:a16="http://schemas.microsoft.com/office/drawing/2014/main" id="{E0BC2B9F-CFE2-416D-8F95-13EA53223A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5A720133-3C89-47A3-B86D-B9132070C5FA}"/>
              </a:ext>
            </a:extLst>
          </p:cNvPr>
          <p:cNvSpPr txBox="1"/>
          <p:nvPr/>
        </p:nvSpPr>
        <p:spPr>
          <a:xfrm>
            <a:off x="914400" y="714375"/>
            <a:ext cx="7372350" cy="4246563"/>
          </a:xfrm>
          <a:prstGeom prst="rect">
            <a:avLst/>
          </a:prstGeom>
          <a:noFill/>
        </p:spPr>
        <p:txBody>
          <a:bodyPr>
            <a:spAutoFit/>
          </a:bodyPr>
          <a:lstStyle/>
          <a:p>
            <a:pPr fontAlgn="auto">
              <a:spcBef>
                <a:spcPts val="0"/>
              </a:spcBef>
              <a:spcAft>
                <a:spcPts val="0"/>
              </a:spcAft>
              <a:defRPr/>
            </a:pPr>
            <a:r>
              <a:rPr lang="nl-BE" b="1" dirty="0">
                <a:solidFill>
                  <a:srgbClr val="0070C0"/>
                </a:solidFill>
                <a:latin typeface="+mn-lt"/>
                <a:cs typeface="+mn-cs"/>
              </a:rPr>
              <a:t>De Pareto van de distributie</a:t>
            </a:r>
          </a:p>
          <a:p>
            <a:pPr fontAlgn="auto">
              <a:spcBef>
                <a:spcPts val="0"/>
              </a:spcBef>
              <a:spcAft>
                <a:spcPts val="0"/>
              </a:spcAft>
              <a:defRPr/>
            </a:pPr>
            <a:endParaRPr lang="nl-BE" dirty="0">
              <a:latin typeface="+mn-lt"/>
              <a:cs typeface="+mn-cs"/>
            </a:endParaRPr>
          </a:p>
          <a:p>
            <a:pPr marL="285750" indent="-285750" fontAlgn="auto">
              <a:spcBef>
                <a:spcPts val="0"/>
              </a:spcBef>
              <a:spcAft>
                <a:spcPts val="0"/>
              </a:spcAft>
              <a:buFont typeface="Wingdings" pitchFamily="2" charset="2"/>
              <a:buChar char="q"/>
              <a:defRPr/>
            </a:pPr>
            <a:r>
              <a:rPr lang="fr-BE" dirty="0">
                <a:latin typeface="+mn-lt"/>
                <a:cs typeface="+mn-cs"/>
              </a:rPr>
              <a:t>De omzet van de </a:t>
            </a:r>
            <a:r>
              <a:rPr lang="nl-NL" dirty="0">
                <a:latin typeface="+mn-lt"/>
                <a:cs typeface="+mn-cs"/>
              </a:rPr>
              <a:t>chemische distributie betekent maar </a:t>
            </a:r>
            <a:r>
              <a:rPr lang="fr-BE" dirty="0">
                <a:latin typeface="+mn-lt"/>
                <a:cs typeface="+mn-cs"/>
              </a:rPr>
              <a:t>2,5% van de totale omzet van de chemische industrie  in België.</a:t>
            </a:r>
          </a:p>
          <a:p>
            <a:pPr marL="285750" indent="-285750" fontAlgn="auto">
              <a:spcBef>
                <a:spcPts val="0"/>
              </a:spcBef>
              <a:spcAft>
                <a:spcPts val="0"/>
              </a:spcAft>
              <a:buFont typeface="Wingdings" pitchFamily="2" charset="2"/>
              <a:buChar char="q"/>
              <a:defRPr/>
            </a:pPr>
            <a:endParaRPr lang="fr-BE" dirty="0">
              <a:latin typeface="+mn-lt"/>
              <a:cs typeface="+mn-cs"/>
            </a:endParaRPr>
          </a:p>
          <a:p>
            <a:pPr marL="285750" indent="-285750" fontAlgn="auto">
              <a:spcBef>
                <a:spcPts val="0"/>
              </a:spcBef>
              <a:spcAft>
                <a:spcPts val="0"/>
              </a:spcAft>
              <a:buFont typeface="Wingdings" pitchFamily="2" charset="2"/>
              <a:buChar char="q"/>
              <a:defRPr/>
            </a:pPr>
            <a:r>
              <a:rPr lang="fr-BE" dirty="0">
                <a:latin typeface="+mn-lt"/>
                <a:cs typeface="+mn-cs"/>
              </a:rPr>
              <a:t>De grote producenten onderhouden bevoorrechte commerciële relaties met een beperkt aantal potentiële grootgebruikers, hetzij &lt; 10% van het totaal van de industriële afnemers.</a:t>
            </a:r>
          </a:p>
          <a:p>
            <a:pPr marL="285750" indent="-285750" fontAlgn="auto">
              <a:spcBef>
                <a:spcPts val="0"/>
              </a:spcBef>
              <a:spcAft>
                <a:spcPts val="0"/>
              </a:spcAft>
              <a:buFont typeface="Wingdings" pitchFamily="2" charset="2"/>
              <a:buChar char="q"/>
              <a:defRPr/>
            </a:pPr>
            <a:endParaRPr lang="fr-BE" dirty="0">
              <a:latin typeface="+mn-lt"/>
              <a:cs typeface="+mn-cs"/>
            </a:endParaRPr>
          </a:p>
          <a:p>
            <a:pPr marL="285750" indent="-285750" fontAlgn="auto">
              <a:spcBef>
                <a:spcPts val="0"/>
              </a:spcBef>
              <a:spcAft>
                <a:spcPts val="0"/>
              </a:spcAft>
              <a:buFont typeface="Wingdings" pitchFamily="2" charset="2"/>
              <a:buChar char="q"/>
              <a:defRPr/>
            </a:pPr>
            <a:r>
              <a:rPr lang="fr-BE" dirty="0">
                <a:latin typeface="+mn-lt"/>
                <a:cs typeface="+mn-cs"/>
              </a:rPr>
              <a:t>De chemische distributie neemt de resterende 90 % van de leveringspunten voor zijn rekening.</a:t>
            </a: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a:p>
            <a:pPr lvl="1" fontAlgn="auto">
              <a:spcBef>
                <a:spcPts val="0"/>
              </a:spcBef>
              <a:spcAft>
                <a:spcPts val="0"/>
              </a:spcAft>
              <a:defRPr/>
            </a:pPr>
            <a:endParaRPr lang="nl-BE" dirty="0">
              <a:latin typeface="+mn-lt"/>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C4ED4A1F-313E-432A-934F-EE6AEC357CF7}"/>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210AB009-D71C-4B95-AEBE-AE6DAD5D5765}"/>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2294" name="Tekstvak 5">
            <a:extLst>
              <a:ext uri="{FF2B5EF4-FFF2-40B4-BE49-F238E27FC236}">
                <a16:creationId xmlns:a16="http://schemas.microsoft.com/office/drawing/2014/main" id="{9E87370C-E55D-41A7-BDF9-80165BA88F22}"/>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2295" name="Afbeelding 6" descr="LOGO BACD.tif">
            <a:extLst>
              <a:ext uri="{FF2B5EF4-FFF2-40B4-BE49-F238E27FC236}">
                <a16:creationId xmlns:a16="http://schemas.microsoft.com/office/drawing/2014/main" id="{EC4DD1D5-B810-4232-97CF-F16EC2500C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Box 7">
            <a:extLst>
              <a:ext uri="{FF2B5EF4-FFF2-40B4-BE49-F238E27FC236}">
                <a16:creationId xmlns:a16="http://schemas.microsoft.com/office/drawing/2014/main" id="{9B875A19-D22A-4693-B5E9-3E55097F7FCA}"/>
              </a:ext>
            </a:extLst>
          </p:cNvPr>
          <p:cNvSpPr txBox="1">
            <a:spLocks noChangeArrowheads="1"/>
          </p:cNvSpPr>
          <p:nvPr/>
        </p:nvSpPr>
        <p:spPr bwMode="auto">
          <a:xfrm>
            <a:off x="914400" y="714375"/>
            <a:ext cx="7372350"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a:solidFill>
                  <a:srgbClr val="0070C0"/>
                </a:solidFill>
                <a:latin typeface="Calibri" panose="020F0502020204030204" pitchFamily="34" charset="0"/>
              </a:rPr>
              <a:t>Werking BACD</a:t>
            </a:r>
          </a:p>
          <a:p>
            <a:pPr eaLnBrk="1" hangingPunct="1"/>
            <a:endParaRPr lang="nl-BE" altLang="nl-BE">
              <a:solidFill>
                <a:srgbClr val="0070C0"/>
              </a:solidFill>
              <a:latin typeface="Calibri" panose="020F0502020204030204" pitchFamily="34" charset="0"/>
            </a:endParaRPr>
          </a:p>
          <a:p>
            <a:pPr eaLnBrk="1" hangingPunct="1"/>
            <a:r>
              <a:rPr lang="nl-BE" altLang="nl-BE" b="1">
                <a:latin typeface="Calibri" panose="020F0502020204030204" pitchFamily="34" charset="0"/>
              </a:rPr>
              <a:t>Commissies</a:t>
            </a:r>
          </a:p>
          <a:p>
            <a:pPr eaLnBrk="1" hangingPunct="1"/>
            <a:r>
              <a:rPr lang="nl-BE" altLang="nl-BE">
                <a:latin typeface="Calibri" panose="020F0502020204030204" pitchFamily="34" charset="0"/>
              </a:rPr>
              <a:t>	</a:t>
            </a:r>
          </a:p>
          <a:p>
            <a:pPr eaLnBrk="1" hangingPunct="1"/>
            <a:r>
              <a:rPr lang="nl-BE" altLang="nl-BE">
                <a:latin typeface="Calibri" panose="020F0502020204030204" pitchFamily="34" charset="0"/>
              </a:rPr>
              <a:t>	Tijdens regelmatig gehouden commissie-vergaderingen worden door de 	technische specialisten van de leden specifieke onderwerpen 	besproken.</a:t>
            </a:r>
          </a:p>
          <a:p>
            <a:pPr eaLnBrk="1" hangingPunct="1"/>
            <a:endParaRPr lang="nl-BE" altLang="nl-BE">
              <a:latin typeface="Calibri" panose="020F0502020204030204" pitchFamily="34" charset="0"/>
            </a:endParaRPr>
          </a:p>
          <a:p>
            <a:pPr eaLnBrk="1" hangingPunct="1"/>
            <a:r>
              <a:rPr lang="nl-BE" altLang="nl-BE">
                <a:latin typeface="Calibri" panose="020F0502020204030204" pitchFamily="34" charset="0"/>
              </a:rPr>
              <a:t>	De resultaten van dit overleg worden gerapporteerd aan de leden.</a:t>
            </a:r>
          </a:p>
          <a:p>
            <a:pPr eaLnBrk="1" hangingPunct="1"/>
            <a:endParaRPr lang="nl-BE" altLang="nl-BE">
              <a:latin typeface="Calibri" panose="020F0502020204030204" pitchFamily="34" charset="0"/>
            </a:endParaRPr>
          </a:p>
          <a:p>
            <a:pPr eaLnBrk="1" hangingPunct="1"/>
            <a:r>
              <a:rPr lang="nl-BE" altLang="nl-BE">
                <a:latin typeface="Calibri" panose="020F0502020204030204" pitchFamily="34" charset="0"/>
              </a:rPr>
              <a:t>	Indien noodzakelijk worden onze standpunten ook aangekaart bij 	diverse instanties om de belangen van onze leden te verdedigen.</a:t>
            </a:r>
          </a:p>
          <a:p>
            <a:pPr eaLnBrk="1" hangingPunct="1"/>
            <a:endParaRPr lang="nl-BE" altLang="nl-BE">
              <a:latin typeface="Calibri" panose="020F0502020204030204" pitchFamily="34" charset="0"/>
            </a:endParaRPr>
          </a:p>
          <a:p>
            <a:pPr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CF3294C1-53DF-43A4-86C8-F8DC893497F4}"/>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682D4954-4F4F-4518-B69D-1183E44A52C1}"/>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3318" name="Tekstvak 5">
            <a:extLst>
              <a:ext uri="{FF2B5EF4-FFF2-40B4-BE49-F238E27FC236}">
                <a16:creationId xmlns:a16="http://schemas.microsoft.com/office/drawing/2014/main" id="{6797A4BF-1711-4CBE-9FC0-6816C5E9D7B6}"/>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3319" name="Afbeelding 6" descr="LOGO BACD.tif">
            <a:extLst>
              <a:ext uri="{FF2B5EF4-FFF2-40B4-BE49-F238E27FC236}">
                <a16:creationId xmlns:a16="http://schemas.microsoft.com/office/drawing/2014/main" id="{CB8EC3A9-20E8-438F-AED6-5CA1D43078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Box 7">
            <a:extLst>
              <a:ext uri="{FF2B5EF4-FFF2-40B4-BE49-F238E27FC236}">
                <a16:creationId xmlns:a16="http://schemas.microsoft.com/office/drawing/2014/main" id="{F63BB7C7-47BD-4287-8CD1-98DEA7EB4F25}"/>
              </a:ext>
            </a:extLst>
          </p:cNvPr>
          <p:cNvSpPr txBox="1">
            <a:spLocks noChangeArrowheads="1"/>
          </p:cNvSpPr>
          <p:nvPr/>
        </p:nvSpPr>
        <p:spPr bwMode="auto">
          <a:xfrm>
            <a:off x="914400" y="714375"/>
            <a:ext cx="7372350"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Werking BACD</a:t>
            </a:r>
          </a:p>
          <a:p>
            <a:pPr eaLnBrk="1" hangingPunct="1"/>
            <a:endParaRPr lang="nl-BE" altLang="nl-BE"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rPr>
              <a:t>Bestuursorgaan</a:t>
            </a:r>
          </a:p>
          <a:p>
            <a:pPr lvl="1" eaLnBrk="1" hangingPunct="1"/>
            <a:endParaRPr lang="nl-BE" altLang="nl-BE" dirty="0">
              <a:latin typeface="Calibri" panose="020F0502020204030204" pitchFamily="34" charset="0"/>
            </a:endParaRPr>
          </a:p>
          <a:p>
            <a:pPr lvl="1" eaLnBrk="1" hangingPunct="1"/>
            <a:r>
              <a:rPr lang="nl-BE" altLang="nl-BE" dirty="0">
                <a:latin typeface="Calibri" panose="020F0502020204030204" pitchFamily="34" charset="0"/>
              </a:rPr>
              <a:t>Het Bestuursorgaan wordt verkozen door de Algemene Vergadering uit de werkelijke leden. De Bestuurders worden benoemd voor een periode van 3 jaar.</a:t>
            </a:r>
          </a:p>
          <a:p>
            <a:pPr lvl="1" eaLnBrk="1" hangingPunct="1"/>
            <a:endParaRPr lang="nl-BE" altLang="nl-BE" dirty="0">
              <a:latin typeface="Calibri" panose="020F0502020204030204" pitchFamily="34" charset="0"/>
            </a:endParaRPr>
          </a:p>
          <a:p>
            <a:pPr eaLnBrk="1" hangingPunct="1"/>
            <a:r>
              <a:rPr lang="nl-BE" altLang="nl-BE" b="1" dirty="0">
                <a:latin typeface="Calibri" panose="020F0502020204030204" pitchFamily="34" charset="0"/>
              </a:rPr>
              <a:t>Commissies</a:t>
            </a:r>
          </a:p>
          <a:p>
            <a:pPr eaLnBrk="1" hangingPunct="1"/>
            <a:r>
              <a:rPr lang="nl-BE" altLang="nl-BE" dirty="0">
                <a:latin typeface="Calibri" panose="020F0502020204030204" pitchFamily="34" charset="0"/>
              </a:rPr>
              <a:t>	</a:t>
            </a:r>
          </a:p>
          <a:p>
            <a:pPr eaLnBrk="1" hangingPunct="1"/>
            <a:r>
              <a:rPr lang="nl-BE" altLang="nl-BE" dirty="0">
                <a:latin typeface="Calibri" panose="020F0502020204030204" pitchFamily="34" charset="0"/>
              </a:rPr>
              <a:t>	Commissie Transport &amp; ADR</a:t>
            </a:r>
          </a:p>
          <a:p>
            <a:pPr eaLnBrk="1" hangingPunct="1"/>
            <a:r>
              <a:rPr lang="nl-BE" altLang="nl-BE" dirty="0">
                <a:latin typeface="Calibri" panose="020F0502020204030204" pitchFamily="34" charset="0"/>
              </a:rPr>
              <a:t>	Commissie </a:t>
            </a:r>
            <a:r>
              <a:rPr lang="nl-BE" altLang="nl-BE" dirty="0" err="1">
                <a:latin typeface="Calibri" panose="020F0502020204030204" pitchFamily="34" charset="0"/>
              </a:rPr>
              <a:t>Responsible</a:t>
            </a:r>
            <a:r>
              <a:rPr lang="nl-BE" altLang="nl-BE" dirty="0">
                <a:latin typeface="Calibri" panose="020F0502020204030204" pitchFamily="34" charset="0"/>
              </a:rPr>
              <a:t> Care</a:t>
            </a:r>
          </a:p>
          <a:p>
            <a:pPr eaLnBrk="1" hangingPunct="1"/>
            <a:r>
              <a:rPr lang="nl-BE" altLang="nl-BE" dirty="0">
                <a:latin typeface="Calibri" panose="020F0502020204030204" pitchFamily="34" charset="0"/>
              </a:rPr>
              <a:t>	Commissie SHE</a:t>
            </a:r>
          </a:p>
          <a:p>
            <a:pPr eaLnBrk="1" hangingPunct="1"/>
            <a:r>
              <a:rPr lang="nl-BE" altLang="nl-BE" dirty="0">
                <a:latin typeface="Calibri" panose="020F0502020204030204" pitchFamily="34" charset="0"/>
              </a:rPr>
              <a:t>	Commissie REACH</a:t>
            </a:r>
          </a:p>
          <a:p>
            <a:pPr eaLnBrk="1" hangingPunct="1"/>
            <a:r>
              <a:rPr lang="nl-BE" altLang="nl-BE" dirty="0">
                <a:latin typeface="Calibri" panose="020F0502020204030204" pitchFamily="34" charset="0"/>
              </a:rPr>
              <a:t>	Commissie Food</a:t>
            </a:r>
          </a:p>
          <a:p>
            <a:pPr eaLnBrk="1" hangingPunct="1"/>
            <a:r>
              <a:rPr lang="nl-BE" altLang="nl-BE" dirty="0">
                <a:latin typeface="Calibri" panose="020F0502020204030204" pitchFamily="34" charset="0"/>
              </a:rPr>
              <a:t>	</a:t>
            </a:r>
            <a:r>
              <a:rPr lang="nl-BE" i="0" dirty="0">
                <a:effectLst/>
                <a:latin typeface="+mj-lt"/>
              </a:rPr>
              <a:t>Commissie Circulaire Economie</a:t>
            </a:r>
            <a:endParaRPr lang="nl-BE" altLang="nl-BE" dirty="0">
              <a:latin typeface="+mj-lt"/>
            </a:endParaRPr>
          </a:p>
          <a:p>
            <a:pPr eaLnBrk="1" hangingPunct="1"/>
            <a:r>
              <a:rPr lang="nl-BE" altLang="nl-BE" dirty="0">
                <a:latin typeface="Calibri" panose="020F0502020204030204" pitchFamily="34" charset="0"/>
              </a:rPr>
              <a:t>	Commissie Sociale Aangelegenheden</a:t>
            </a:r>
          </a:p>
          <a:p>
            <a:pPr eaLnBrk="1" hangingPunct="1"/>
            <a:r>
              <a:rPr lang="nl-BE" altLang="nl-BE" dirty="0">
                <a:latin typeface="Calibri" panose="020F0502020204030204" pitchFamily="34" charset="0"/>
              </a:rPr>
              <a:t>	Commissie Communicatie</a:t>
            </a: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9D6D16EA-4B8C-4DA5-A51D-2123131E1FDD}"/>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 name="Rechte verbindingslijn 4">
            <a:extLst>
              <a:ext uri="{FF2B5EF4-FFF2-40B4-BE49-F238E27FC236}">
                <a16:creationId xmlns:a16="http://schemas.microsoft.com/office/drawing/2014/main" id="{0B32FAA3-63FA-462C-823D-3330A84BB28A}"/>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4342" name="Tekstvak 5">
            <a:extLst>
              <a:ext uri="{FF2B5EF4-FFF2-40B4-BE49-F238E27FC236}">
                <a16:creationId xmlns:a16="http://schemas.microsoft.com/office/drawing/2014/main" id="{44BEDA0E-CFA9-4509-9A8D-DC52B1D47A68}"/>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base" latinLnBrk="0" hangingPunct="1">
              <a:lnSpc>
                <a:spcPct val="100000"/>
              </a:lnSpc>
              <a:spcBef>
                <a:spcPct val="0"/>
              </a:spcBef>
              <a:spcAft>
                <a:spcPts val="600"/>
              </a:spcAft>
              <a:buClrTx/>
              <a:buSzTx/>
              <a:buFontTx/>
              <a:buNone/>
              <a:tabLst/>
              <a:defRPr/>
            </a:pPr>
            <a:r>
              <a:rPr kumimoji="0" lang="nl-NL" altLang="nl-BE" sz="2000" b="0" i="1"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More Value through Distribution</a:t>
            </a:r>
          </a:p>
        </p:txBody>
      </p:sp>
      <p:pic>
        <p:nvPicPr>
          <p:cNvPr id="14343" name="Afbeelding 6" descr="LOGO BACD.tif">
            <a:extLst>
              <a:ext uri="{FF2B5EF4-FFF2-40B4-BE49-F238E27FC236}">
                <a16:creationId xmlns:a16="http://schemas.microsoft.com/office/drawing/2014/main" id="{7B802522-15B9-49D4-95BA-D561688C2D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4A047A0B-7DD7-4E7F-AA38-BA40631EA2C7}"/>
              </a:ext>
            </a:extLst>
          </p:cNvPr>
          <p:cNvSpPr txBox="1"/>
          <p:nvPr/>
        </p:nvSpPr>
        <p:spPr>
          <a:xfrm>
            <a:off x="914400" y="714375"/>
            <a:ext cx="7219950" cy="7570788"/>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Realisaties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srgbClr val="0070C0"/>
              </a:solidFill>
              <a:effectLst/>
              <a:uLnTx/>
              <a:uFillTx/>
              <a:latin typeface="Calibri"/>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 Actieve samenwerking met het onderwijs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r>
              <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Studenten worden de gelegenheid geboden om de sector van de 	chemische distributie te leren kennen en samen met onze leden 	actuele thema’s uit de diepen.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742950" marR="0" lvl="1" indent="-285750" algn="l" defTabSz="457200" rtl="0" eaLnBrk="1" fontAlgn="auto" latinLnBrk="0" hangingPunct="1">
              <a:lnSpc>
                <a:spcPct val="100000"/>
              </a:lnSpc>
              <a:spcBef>
                <a:spcPts val="0"/>
              </a:spcBef>
              <a:spcAft>
                <a:spcPts val="0"/>
              </a:spcAft>
              <a:buClrTx/>
              <a:buSzTx/>
              <a:buFont typeface="Wingdings" pitchFamily="2" charset="2"/>
              <a:buChar char="q"/>
              <a:tabLst/>
              <a:defRPr/>
            </a:pPr>
            <a:r>
              <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r>
              <a:rPr kumimoji="0" lang="nl-BE" sz="1800" b="0" i="0"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Safe Project i.s.m. de Hogeschool Gent</a:t>
            </a:r>
          </a:p>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Resultaat : beter inzicht in de additionele kosten verbonden aan veiligheidsvoorschriften.</a:t>
            </a:r>
          </a:p>
          <a:p>
            <a:pPr marL="742950" marR="0" lvl="1" indent="-285750" algn="l" defTabSz="457200" rtl="0" eaLnBrk="1" fontAlgn="auto" latinLnBrk="0" hangingPunct="1">
              <a:lnSpc>
                <a:spcPct val="100000"/>
              </a:lnSpc>
              <a:spcBef>
                <a:spcPts val="0"/>
              </a:spcBef>
              <a:spcAft>
                <a:spcPts val="0"/>
              </a:spcAft>
              <a:buClrTx/>
              <a:buSzTx/>
              <a:buFont typeface="Wingdings" pitchFamily="2" charset="2"/>
              <a:buChar char="q"/>
              <a:tabLst/>
              <a:defRPr/>
            </a:pPr>
            <a:r>
              <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r>
              <a:rPr kumimoji="0" lang="nl-BE" sz="1800" b="0" i="0"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Behoefte-analyse bij onze leden i.s.m. de Hogeschool Gent</a:t>
            </a:r>
          </a:p>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Resultaat : betere communicatie met een nieuw logo, nieuwe naam en een compleet herwerkte website.</a:t>
            </a:r>
          </a:p>
          <a:p>
            <a:pPr marL="742950" marR="0" lvl="1" indent="-285750" algn="l" defTabSz="457200" rtl="0" eaLnBrk="1" fontAlgn="auto" latinLnBrk="0" hangingPunct="1">
              <a:lnSpc>
                <a:spcPct val="100000"/>
              </a:lnSpc>
              <a:spcBef>
                <a:spcPts val="0"/>
              </a:spcBef>
              <a:spcAft>
                <a:spcPts val="0"/>
              </a:spcAft>
              <a:buClr>
                <a:prstClr val="black"/>
              </a:buClr>
              <a:buSzTx/>
              <a:buFont typeface="Wingdings" pitchFamily="2" charset="2"/>
              <a:buChar char="q"/>
              <a:tabLst/>
              <a:defRPr/>
            </a:pPr>
            <a:r>
              <a:rPr kumimoji="0" lang="nl-BE" sz="1800" b="0" i="0" u="none" strike="noStrike" kern="1200" cap="none" spc="0" normalizeH="0" baseline="0" noProof="0" dirty="0">
                <a:ln>
                  <a:noFill/>
                </a:ln>
                <a:solidFill>
                  <a:srgbClr val="0070C0"/>
                </a:solidFill>
                <a:effectLst/>
                <a:uLnTx/>
                <a:uFillTx/>
                <a:latin typeface="Calibri"/>
                <a:ea typeface="+mn-ea"/>
                <a:cs typeface="Arial" panose="020B0604020202020204" pitchFamily="34" charset="0"/>
              </a:rPr>
              <a:t>Chemische Distributie in België 2007 – 2010 i.s.m. de Universiteit   Antwerpen       </a:t>
            </a:r>
          </a:p>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Resultaat : deze studie werd recent gepubliceerd in de Journal of Business Chemistry, (Vol9 Iss2 June 2012).</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srgbClr val="0070C0"/>
              </a:solidFill>
              <a:effectLst/>
              <a:uLnTx/>
              <a:uFillTx/>
              <a:latin typeface="Calibri"/>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18F66C7E-1170-48CC-AB57-C33ED0C4D1A6}"/>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DB9B5F92-9AD5-48C9-9BBB-8718EA8334BE}"/>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5366" name="Tekstvak 5">
            <a:extLst>
              <a:ext uri="{FF2B5EF4-FFF2-40B4-BE49-F238E27FC236}">
                <a16:creationId xmlns:a16="http://schemas.microsoft.com/office/drawing/2014/main" id="{D9642018-8E90-4C6F-BACC-52709D14A18B}"/>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5367" name="Afbeelding 6" descr="LOGO BACD.tif">
            <a:extLst>
              <a:ext uri="{FF2B5EF4-FFF2-40B4-BE49-F238E27FC236}">
                <a16:creationId xmlns:a16="http://schemas.microsoft.com/office/drawing/2014/main" id="{BA65E2C6-CBD8-4F0F-9D33-2024E3AFDC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Box 7">
            <a:extLst>
              <a:ext uri="{FF2B5EF4-FFF2-40B4-BE49-F238E27FC236}">
                <a16:creationId xmlns:a16="http://schemas.microsoft.com/office/drawing/2014/main" id="{3ABBF3C9-30A7-4DEC-A43B-A98BDC3C8C96}"/>
              </a:ext>
            </a:extLst>
          </p:cNvPr>
          <p:cNvSpPr txBox="1">
            <a:spLocks noChangeArrowheads="1"/>
          </p:cNvSpPr>
          <p:nvPr/>
        </p:nvSpPr>
        <p:spPr bwMode="auto">
          <a:xfrm>
            <a:off x="914400" y="714375"/>
            <a:ext cx="737235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nl-BE" altLang="nl-BE">
              <a:solidFill>
                <a:srgbClr val="0070C0"/>
              </a:solidFill>
              <a:latin typeface="Calibri" panose="020F0502020204030204" pitchFamily="34" charset="0"/>
            </a:endParaRPr>
          </a:p>
          <a:p>
            <a:pPr eaLnBrk="1" hangingPunct="1"/>
            <a:r>
              <a:rPr lang="nl-BE" altLang="nl-BE" b="1">
                <a:latin typeface="Calibri" panose="020F0502020204030204" pitchFamily="34" charset="0"/>
              </a:rPr>
              <a:t>(2) SAFE project</a:t>
            </a:r>
          </a:p>
          <a:p>
            <a:pPr eaLnBrk="1" hangingPunct="1"/>
            <a:endParaRPr lang="nl-BE" altLang="nl-BE">
              <a:solidFill>
                <a:srgbClr val="0070C0"/>
              </a:solidFill>
              <a:latin typeface="Calibri" panose="020F0502020204030204" pitchFamily="34" charset="0"/>
            </a:endParaRPr>
          </a:p>
          <a:p>
            <a:pPr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endParaRPr lang="nl-BE" altLang="nl-BE">
              <a:latin typeface="Calibri" panose="020F0502020204030204" pitchFamily="34" charset="0"/>
            </a:endParaRPr>
          </a:p>
          <a:p>
            <a:pPr lvl="1" eaLnBrk="1" hangingPunct="1"/>
            <a:r>
              <a:rPr lang="nl-BE" altLang="nl-BE">
                <a:latin typeface="Calibri" panose="020F0502020204030204" pitchFamily="34" charset="0"/>
              </a:rPr>
              <a:t>Communicatie naar de stakeholders van de genomen maatregelen inzake veiligheid en de impact op onze sector</a:t>
            </a:r>
          </a:p>
          <a:p>
            <a:pPr lvl="1" eaLnBrk="1" hangingPunct="1"/>
            <a:endParaRPr lang="nl-BE" altLang="nl-BE">
              <a:latin typeface="Calibri" panose="020F0502020204030204" pitchFamily="34" charset="0"/>
            </a:endParaRPr>
          </a:p>
          <a:p>
            <a:pPr lvl="1" eaLnBrk="1" hangingPunct="1"/>
            <a:r>
              <a:rPr lang="nl-BE" altLang="nl-BE">
                <a:latin typeface="Calibri" panose="020F0502020204030204" pitchFamily="34" charset="0"/>
              </a:rPr>
              <a:t>Studie i.s.m. de Hogeschool Gent</a:t>
            </a:r>
          </a:p>
        </p:txBody>
      </p:sp>
      <p:pic>
        <p:nvPicPr>
          <p:cNvPr id="15369" name="Picture 2">
            <a:extLst>
              <a:ext uri="{FF2B5EF4-FFF2-40B4-BE49-F238E27FC236}">
                <a16:creationId xmlns:a16="http://schemas.microsoft.com/office/drawing/2014/main" id="{FD91AE59-A921-411D-97DC-D42AEE28B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7413" y="1676400"/>
            <a:ext cx="26955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3D97BCE1-51CD-4A68-8409-CB2296A4A9FD}"/>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1EF285EA-70AF-4308-9F39-F661C960D9FD}"/>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6390" name="Tekstvak 5">
            <a:extLst>
              <a:ext uri="{FF2B5EF4-FFF2-40B4-BE49-F238E27FC236}">
                <a16:creationId xmlns:a16="http://schemas.microsoft.com/office/drawing/2014/main" id="{1381BF27-80A1-4A6A-A0C9-2D587250E815}"/>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6391" name="Afbeelding 6" descr="LOGO BACD.tif">
            <a:extLst>
              <a:ext uri="{FF2B5EF4-FFF2-40B4-BE49-F238E27FC236}">
                <a16:creationId xmlns:a16="http://schemas.microsoft.com/office/drawing/2014/main" id="{D7044904-2837-4C89-9652-57B3A7C3B6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TextBox 7">
            <a:extLst>
              <a:ext uri="{FF2B5EF4-FFF2-40B4-BE49-F238E27FC236}">
                <a16:creationId xmlns:a16="http://schemas.microsoft.com/office/drawing/2014/main" id="{5538FA6B-E426-4B46-8603-53F5E46B22A7}"/>
              </a:ext>
            </a:extLst>
          </p:cNvPr>
          <p:cNvSpPr txBox="1">
            <a:spLocks noChangeArrowheads="1"/>
          </p:cNvSpPr>
          <p:nvPr/>
        </p:nvSpPr>
        <p:spPr bwMode="auto">
          <a:xfrm>
            <a:off x="914400" y="714375"/>
            <a:ext cx="737235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Realisaties</a:t>
            </a:r>
          </a:p>
          <a:p>
            <a:pPr eaLnBrk="1" hangingPunct="1"/>
            <a:endParaRPr lang="nl-BE" altLang="nl-BE"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rPr>
              <a:t>Responsible Care</a:t>
            </a:r>
          </a:p>
          <a:p>
            <a:pPr eaLnBrk="1" hangingPunct="1"/>
            <a:endParaRPr lang="nl-BE" altLang="nl-BE" b="1" dirty="0">
              <a:latin typeface="Calibri" panose="020F0502020204030204" pitchFamily="34" charset="0"/>
            </a:endParaRPr>
          </a:p>
          <a:p>
            <a:pPr eaLnBrk="1" hangingPunct="1"/>
            <a:r>
              <a:rPr lang="nl-BE" altLang="nl-BE" b="1" dirty="0">
                <a:latin typeface="Calibri" panose="020F0502020204030204" pitchFamily="34" charset="0"/>
              </a:rPr>
              <a:t>	</a:t>
            </a:r>
            <a:r>
              <a:rPr lang="nl-BE" altLang="nl-BE" dirty="0">
                <a:latin typeface="Calibri" panose="020F0502020204030204" pitchFamily="34" charset="0"/>
              </a:rPr>
              <a:t>Bewust maken van belang van Responsible Care en 3rd party verificatie.</a:t>
            </a: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Certificaat voor de leden die de principes van Responsible Care bewust 	hanteren in hun bedrijfsfilosofie.</a:t>
            </a: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Jaarlijkse rapportering van de IoP's aan FECC.</a:t>
            </a:r>
          </a:p>
          <a:p>
            <a:pPr eaLnBrk="1" hangingPunct="1"/>
            <a:endParaRPr lang="nl-BE" altLang="nl-BE" dirty="0">
              <a:latin typeface="Calibri" panose="020F0502020204030204" pitchFamily="34" charset="0"/>
            </a:endParaRPr>
          </a:p>
          <a:p>
            <a:pPr eaLnBrk="1" hangingPunct="1"/>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6DF67062-D6F7-4677-AF47-27AA2B4089A5}"/>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B5CE3633-EEF8-4294-97B9-F1E57CFCE0B0}"/>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7414" name="Tekstvak 5">
            <a:extLst>
              <a:ext uri="{FF2B5EF4-FFF2-40B4-BE49-F238E27FC236}">
                <a16:creationId xmlns:a16="http://schemas.microsoft.com/office/drawing/2014/main" id="{BA9A64E6-3585-4A83-945F-7B6EA6203A3B}"/>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7415" name="Afbeelding 6" descr="LOGO BACD.tif">
            <a:extLst>
              <a:ext uri="{FF2B5EF4-FFF2-40B4-BE49-F238E27FC236}">
                <a16:creationId xmlns:a16="http://schemas.microsoft.com/office/drawing/2014/main" id="{AE649D87-DA6E-4161-969E-E1C3510EB0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TextBox 7">
            <a:extLst>
              <a:ext uri="{FF2B5EF4-FFF2-40B4-BE49-F238E27FC236}">
                <a16:creationId xmlns:a16="http://schemas.microsoft.com/office/drawing/2014/main" id="{BAFBF64F-F8D8-40E7-ADEF-301DFE620D17}"/>
              </a:ext>
            </a:extLst>
          </p:cNvPr>
          <p:cNvSpPr txBox="1">
            <a:spLocks noChangeArrowheads="1"/>
          </p:cNvSpPr>
          <p:nvPr/>
        </p:nvSpPr>
        <p:spPr bwMode="auto">
          <a:xfrm>
            <a:off x="914400" y="714375"/>
            <a:ext cx="7372350" cy="701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Realisaties</a:t>
            </a:r>
            <a:endParaRPr lang="nl-BE" altLang="nl-BE" dirty="0">
              <a:latin typeface="Calibri" panose="020F0502020204030204" pitchFamily="34" charset="0"/>
            </a:endParaRPr>
          </a:p>
          <a:p>
            <a:pPr eaLnBrk="1" hangingPunct="1"/>
            <a:endParaRPr lang="nl-BE" altLang="nl-BE" dirty="0">
              <a:latin typeface="Calibri" panose="020F0502020204030204" pitchFamily="34" charset="0"/>
            </a:endParaRPr>
          </a:p>
          <a:p>
            <a:pPr eaLnBrk="1" hangingPunct="1"/>
            <a:r>
              <a:rPr lang="nl-BE" altLang="nl-BE" b="1" dirty="0">
                <a:latin typeface="Calibri" panose="020F0502020204030204" pitchFamily="34" charset="0"/>
              </a:rPr>
              <a:t>Commissie-werkzaamheden</a:t>
            </a:r>
          </a:p>
          <a:p>
            <a:pPr eaLnBrk="1" hangingPunct="1"/>
            <a:endParaRPr lang="nl-BE" altLang="nl-BE" b="1" dirty="0">
              <a:latin typeface="Calibri" panose="020F0502020204030204" pitchFamily="34" charset="0"/>
            </a:endParaRPr>
          </a:p>
          <a:p>
            <a:pPr eaLnBrk="1" hangingPunct="1"/>
            <a:r>
              <a:rPr lang="nl-BE" altLang="nl-BE" b="1" dirty="0">
                <a:latin typeface="Calibri" panose="020F0502020204030204" pitchFamily="34" charset="0"/>
              </a:rPr>
              <a:t>	</a:t>
            </a:r>
            <a:r>
              <a:rPr lang="nl-BE" altLang="nl-BE" dirty="0">
                <a:latin typeface="Calibri" panose="020F0502020204030204" pitchFamily="34" charset="0"/>
              </a:rPr>
              <a:t>Continu opvolgen van de wetgeving inzake REACH, CLP, transport, 	ADR, … :</a:t>
            </a: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Inmiddels gerealiseerd: </a:t>
            </a:r>
            <a:br>
              <a:rPr lang="nl-BE" altLang="nl-BE" dirty="0">
                <a:latin typeface="Calibri" panose="020F0502020204030204" pitchFamily="34" charset="0"/>
              </a:rPr>
            </a:br>
            <a:endParaRPr lang="nl-BE" altLang="nl-BE" dirty="0">
              <a:latin typeface="Calibri" panose="020F0502020204030204" pitchFamily="34" charset="0"/>
            </a:endParaRPr>
          </a:p>
          <a:p>
            <a:pPr lvl="1" eaLnBrk="1" hangingPunct="1">
              <a:buFont typeface="Wingdings" panose="05000000000000000000" pitchFamily="2" charset="2"/>
              <a:buChar char="q"/>
            </a:pPr>
            <a:r>
              <a:rPr lang="nl-BE" altLang="nl-BE" dirty="0">
                <a:latin typeface="Calibri" panose="020F0502020204030204" pitchFamily="34" charset="0"/>
              </a:rPr>
              <a:t>  </a:t>
            </a:r>
            <a:r>
              <a:rPr lang="nl-BE" altLang="nl-BE" dirty="0">
                <a:latin typeface="Calibri" panose="020F0502020204030204" pitchFamily="34" charset="0"/>
                <a:hlinkClick r:id="" action="ppaction://customshow?id=1&amp;return=true"/>
              </a:rPr>
              <a:t>code van goede praktijk bij bulkleveringen</a:t>
            </a:r>
            <a:endParaRPr lang="nl-BE" altLang="nl-BE" dirty="0">
              <a:latin typeface="Calibri" panose="020F0502020204030204" pitchFamily="34" charset="0"/>
            </a:endParaRPr>
          </a:p>
          <a:p>
            <a:pPr lvl="1" eaLnBrk="1" hangingPunct="1">
              <a:buFont typeface="Wingdings" panose="05000000000000000000" pitchFamily="2" charset="2"/>
              <a:buChar char="q"/>
            </a:pPr>
            <a:r>
              <a:rPr lang="nl-BE" altLang="nl-BE" dirty="0">
                <a:latin typeface="Calibri" panose="020F0502020204030204" pitchFamily="34" charset="0"/>
              </a:rPr>
              <a:t>  richtlijnen voor koppelingen bij bulkleveringen</a:t>
            </a:r>
          </a:p>
          <a:p>
            <a:pPr lvl="1" eaLnBrk="1" hangingPunct="1">
              <a:buFont typeface="Wingdings" panose="05000000000000000000" pitchFamily="2" charset="2"/>
              <a:buChar char="q"/>
            </a:pPr>
            <a:r>
              <a:rPr lang="nl-BE" altLang="nl-BE" dirty="0">
                <a:latin typeface="Calibri" panose="020F0502020204030204" pitchFamily="34" charset="0"/>
              </a:rPr>
              <a:t>  </a:t>
            </a:r>
            <a:r>
              <a:rPr lang="nl-BE" altLang="nl-BE" dirty="0">
                <a:latin typeface="Calibri" panose="020F0502020204030204" pitchFamily="34" charset="0"/>
                <a:hlinkClick r:id="" action="ppaction://customshow?id=2&amp;return=true"/>
              </a:rPr>
              <a:t>standaard productspecificatie voedingsingrediënten </a:t>
            </a:r>
            <a:endParaRPr lang="nl-BE" altLang="nl-BE" dirty="0">
              <a:latin typeface="Calibri" panose="020F0502020204030204" pitchFamily="34" charset="0"/>
            </a:endParaRPr>
          </a:p>
          <a:p>
            <a:pPr lvl="1" eaLnBrk="1" hangingPunct="1">
              <a:buFont typeface="Wingdings" panose="05000000000000000000" pitchFamily="2" charset="2"/>
              <a:buChar char="q"/>
            </a:pPr>
            <a:r>
              <a:rPr lang="nl-BE" altLang="nl-BE" dirty="0">
                <a:latin typeface="Calibri" panose="020F0502020204030204" pitchFamily="34" charset="0"/>
              </a:rPr>
              <a:t>  standaard productspecificatie feed</a:t>
            </a:r>
          </a:p>
          <a:p>
            <a:pPr lvl="1" eaLnBrk="1" hangingPunct="1">
              <a:buFont typeface="Wingdings" panose="05000000000000000000" pitchFamily="2" charset="2"/>
              <a:buChar char="q"/>
            </a:pPr>
            <a:r>
              <a:rPr lang="nl-BE" altLang="nl-BE" dirty="0">
                <a:latin typeface="Calibri" panose="020F0502020204030204" pitchFamily="34" charset="0"/>
              </a:rPr>
              <a:t>  </a:t>
            </a:r>
            <a:r>
              <a:rPr lang="nl-BE" altLang="nl-BE" dirty="0">
                <a:latin typeface="Calibri" panose="020F0502020204030204" pitchFamily="34" charset="0"/>
                <a:hlinkClick r:id="" action="ppaction://customshow?id=3&amp;return=true"/>
              </a:rPr>
              <a:t>standaardbrief i.v.m. stuwing en terugname lege verpakking</a:t>
            </a:r>
            <a:endParaRPr lang="nl-BE" altLang="nl-BE" dirty="0">
              <a:latin typeface="Calibri" panose="020F0502020204030204" pitchFamily="34" charset="0"/>
            </a:endParaRPr>
          </a:p>
          <a:p>
            <a:pPr lvl="1" eaLnBrk="1" hangingPunct="1">
              <a:buFont typeface="Wingdings" panose="05000000000000000000" pitchFamily="2" charset="2"/>
              <a:buChar char="q"/>
            </a:pPr>
            <a:r>
              <a:rPr lang="nl-BE" altLang="nl-BE" dirty="0">
                <a:latin typeface="Calibri" panose="020F0502020204030204" pitchFamily="34" charset="0"/>
              </a:rPr>
              <a:t>  ….</a:t>
            </a: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Contact onderhouden met diverse instanties als de overheid, FECC, 	VBO, Europese Commissie, Essenscia, VHCP, …..</a:t>
            </a:r>
          </a:p>
          <a:p>
            <a:pPr eaLnBrk="1" hangingPunct="1"/>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52EA3E2B-8649-49EF-BA06-AC256B0032F8}"/>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694579F3-C11E-4AE3-8C6C-4FDC788B35E9}"/>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8438" name="Tekstvak 5">
            <a:extLst>
              <a:ext uri="{FF2B5EF4-FFF2-40B4-BE49-F238E27FC236}">
                <a16:creationId xmlns:a16="http://schemas.microsoft.com/office/drawing/2014/main" id="{66C7E253-ED93-41E5-9728-53630C9531CE}"/>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8439" name="Afbeelding 6" descr="LOGO BACD.tif">
            <a:extLst>
              <a:ext uri="{FF2B5EF4-FFF2-40B4-BE49-F238E27FC236}">
                <a16:creationId xmlns:a16="http://schemas.microsoft.com/office/drawing/2014/main" id="{C7B0C55A-7604-4C37-9FD3-D33FB0D869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TextBox 7">
            <a:extLst>
              <a:ext uri="{FF2B5EF4-FFF2-40B4-BE49-F238E27FC236}">
                <a16:creationId xmlns:a16="http://schemas.microsoft.com/office/drawing/2014/main" id="{E476900B-9067-4770-9612-ABA7A3686A13}"/>
              </a:ext>
            </a:extLst>
          </p:cNvPr>
          <p:cNvSpPr txBox="1">
            <a:spLocks noChangeArrowheads="1"/>
          </p:cNvSpPr>
          <p:nvPr/>
        </p:nvSpPr>
        <p:spPr bwMode="auto">
          <a:xfrm>
            <a:off x="914400" y="714375"/>
            <a:ext cx="737235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Realisaties</a:t>
            </a:r>
          </a:p>
          <a:p>
            <a:pPr eaLnBrk="1" hangingPunct="1"/>
            <a:endParaRPr lang="nl-BE" altLang="nl-BE"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rPr>
              <a:t>Publicaties: </a:t>
            </a:r>
            <a:r>
              <a:rPr lang="nl-BE" altLang="nl-BE" b="1" dirty="0">
                <a:latin typeface="Calibri" panose="020F0502020204030204" pitchFamily="34" charset="0"/>
                <a:hlinkClick r:id="" action="ppaction://customshow?id=0&amp;return=true"/>
              </a:rPr>
              <a:t>Chemic News</a:t>
            </a:r>
            <a:endParaRPr lang="nl-BE" altLang="nl-BE" b="1" dirty="0">
              <a:latin typeface="Calibri" panose="020F0502020204030204" pitchFamily="34" charset="0"/>
            </a:endParaRPr>
          </a:p>
          <a:p>
            <a:pPr eaLnBrk="1" hangingPunct="1"/>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a:t>
            </a:r>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D242229E-70E3-DA82-1346-9D58A9167F36}"/>
              </a:ext>
            </a:extLst>
          </p:cNvPr>
          <p:cNvPicPr>
            <a:picLocks noChangeAspect="1"/>
          </p:cNvPicPr>
          <p:nvPr/>
        </p:nvPicPr>
        <p:blipFill>
          <a:blip r:embed="rId2"/>
          <a:stretch>
            <a:fillRect/>
          </a:stretch>
        </p:blipFill>
        <p:spPr>
          <a:xfrm>
            <a:off x="320456" y="552302"/>
            <a:ext cx="8503087" cy="57533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E32A1608-F254-4DCD-B863-9E4C2859FF03}"/>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FE08AD76-BE74-4D8F-BE1D-7E5DA44B5C7E}"/>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19462" name="Tekstvak 5">
            <a:extLst>
              <a:ext uri="{FF2B5EF4-FFF2-40B4-BE49-F238E27FC236}">
                <a16:creationId xmlns:a16="http://schemas.microsoft.com/office/drawing/2014/main" id="{387755B5-50D3-4DF8-B5B0-4BC3890CC745}"/>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19463" name="Afbeelding 6" descr="LOGO BACD.tif">
            <a:extLst>
              <a:ext uri="{FF2B5EF4-FFF2-40B4-BE49-F238E27FC236}">
                <a16:creationId xmlns:a16="http://schemas.microsoft.com/office/drawing/2014/main" id="{B94B835D-2E48-45A0-91F6-1248205BA2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TextBox 7">
            <a:extLst>
              <a:ext uri="{FF2B5EF4-FFF2-40B4-BE49-F238E27FC236}">
                <a16:creationId xmlns:a16="http://schemas.microsoft.com/office/drawing/2014/main" id="{36F51E75-F311-4635-AAD5-1749FA92EDE1}"/>
              </a:ext>
            </a:extLst>
          </p:cNvPr>
          <p:cNvSpPr txBox="1">
            <a:spLocks noChangeArrowheads="1"/>
          </p:cNvSpPr>
          <p:nvPr/>
        </p:nvSpPr>
        <p:spPr bwMode="auto">
          <a:xfrm>
            <a:off x="659876" y="714375"/>
            <a:ext cx="7989886"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Realisaties</a:t>
            </a:r>
          </a:p>
          <a:p>
            <a:pPr eaLnBrk="1" hangingPunct="1"/>
            <a:endParaRPr lang="nl-BE" altLang="nl-BE"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hlinkClick r:id="" action="ppaction://customshow?id=4&amp;return=true"/>
              </a:rPr>
              <a:t>Website</a:t>
            </a:r>
            <a:r>
              <a:rPr lang="nl-BE" altLang="nl-BE" b="1" dirty="0">
                <a:latin typeface="Calibri" panose="020F0502020204030204" pitchFamily="34" charset="0"/>
              </a:rPr>
              <a:t>:  </a:t>
            </a:r>
          </a:p>
          <a:p>
            <a:pPr eaLnBrk="1" hangingPunct="1"/>
            <a:r>
              <a:rPr lang="nl-BE" altLang="nl-BE" b="1" dirty="0">
                <a:latin typeface="Calibri" panose="020F0502020204030204" pitchFamily="34" charset="0"/>
              </a:rPr>
              <a:t>	</a:t>
            </a:r>
            <a:endParaRPr lang="nl-BE" altLang="nl-BE" dirty="0">
              <a:latin typeface="Calibri" panose="020F0502020204030204" pitchFamily="34" charset="0"/>
            </a:endParaRP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a:t>
            </a:r>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pic>
        <p:nvPicPr>
          <p:cNvPr id="8" name="Afbeelding 7">
            <a:extLst>
              <a:ext uri="{FF2B5EF4-FFF2-40B4-BE49-F238E27FC236}">
                <a16:creationId xmlns:a16="http://schemas.microsoft.com/office/drawing/2014/main" id="{B4AC6954-56CF-9D6E-D872-0F1A4726D592}"/>
              </a:ext>
            </a:extLst>
          </p:cNvPr>
          <p:cNvPicPr>
            <a:picLocks noChangeAspect="1"/>
          </p:cNvPicPr>
          <p:nvPr/>
        </p:nvPicPr>
        <p:blipFill rotWithShape="1">
          <a:blip r:embed="rId3"/>
          <a:srcRect t="305" b="42670"/>
          <a:stretch/>
        </p:blipFill>
        <p:spPr>
          <a:xfrm>
            <a:off x="2347274" y="329938"/>
            <a:ext cx="6023727" cy="62460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rije vorm 3">
            <a:extLst>
              <a:ext uri="{FF2B5EF4-FFF2-40B4-BE49-F238E27FC236}">
                <a16:creationId xmlns:a16="http://schemas.microsoft.com/office/drawing/2014/main" id="{47FE8C32-369F-40CF-82E9-6CE0FB6B681E}"/>
              </a:ext>
            </a:extLst>
          </p:cNvPr>
          <p:cNvSpPr/>
          <p:nvPr/>
        </p:nvSpPr>
        <p:spPr>
          <a:xfrm>
            <a:off x="-56694" y="5571922"/>
            <a:ext cx="9200694" cy="1308753"/>
          </a:xfrm>
          <a:custGeom>
            <a:avLst/>
            <a:gdLst>
              <a:gd name="connsiteX0" fmla="*/ 25917 w 9200694"/>
              <a:gd name="connsiteY0" fmla="*/ 1529039 h 1801156"/>
              <a:gd name="connsiteX1" fmla="*/ 9200694 w 9200694"/>
              <a:gd name="connsiteY1" fmla="*/ 0 h 1801156"/>
              <a:gd name="connsiteX2" fmla="*/ 9200694 w 9200694"/>
              <a:gd name="connsiteY2" fmla="*/ 1788198 h 1801156"/>
              <a:gd name="connsiteX3" fmla="*/ 0 w 9200694"/>
              <a:gd name="connsiteY3" fmla="*/ 1801156 h 1801156"/>
              <a:gd name="connsiteX4" fmla="*/ 25917 w 9200694"/>
              <a:gd name="connsiteY4" fmla="*/ 1529039 h 1801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0694" h="1801156">
                <a:moveTo>
                  <a:pt x="25917" y="1529039"/>
                </a:moveTo>
                <a:lnTo>
                  <a:pt x="9200694" y="0"/>
                </a:lnTo>
                <a:lnTo>
                  <a:pt x="9200694" y="1788198"/>
                </a:lnTo>
                <a:lnTo>
                  <a:pt x="0" y="1801156"/>
                </a:lnTo>
                <a:lnTo>
                  <a:pt x="25917" y="1529039"/>
                </a:lnTo>
                <a:close/>
              </a:path>
            </a:pathLst>
          </a:custGeom>
          <a:solidFill>
            <a:schemeClr val="accent1">
              <a:alpha val="50000"/>
            </a:schemeClr>
          </a:solidFill>
          <a:scene3d>
            <a:camera prst="orthographicFront"/>
            <a:lightRig rig="threePt" dir="t"/>
          </a:scene3d>
          <a:sp3d contourW="12700">
            <a:contourClr>
              <a:schemeClr val="tx2"/>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l-NL" dirty="0"/>
          </a:p>
        </p:txBody>
      </p:sp>
      <p:cxnSp>
        <p:nvCxnSpPr>
          <p:cNvPr id="5" name="Rechte verbindingslijn 4">
            <a:extLst>
              <a:ext uri="{FF2B5EF4-FFF2-40B4-BE49-F238E27FC236}">
                <a16:creationId xmlns:a16="http://schemas.microsoft.com/office/drawing/2014/main" id="{CCA36A5B-F8CC-4BF0-AE89-9D2146D6773B}"/>
              </a:ext>
            </a:extLst>
          </p:cNvPr>
          <p:cNvCxnSpPr/>
          <p:nvPr/>
        </p:nvCxnSpPr>
        <p:spPr>
          <a:xfrm flipV="1">
            <a:off x="1154113" y="5130800"/>
            <a:ext cx="7989887" cy="1743075"/>
          </a:xfrm>
          <a:prstGeom prst="line">
            <a:avLst/>
          </a:prstGeom>
        </p:spPr>
        <p:style>
          <a:lnRef idx="2">
            <a:schemeClr val="accent1"/>
          </a:lnRef>
          <a:fillRef idx="0">
            <a:schemeClr val="accent1"/>
          </a:fillRef>
          <a:effectRef idx="1">
            <a:schemeClr val="accent1"/>
          </a:effectRef>
          <a:fontRef idx="minor">
            <a:schemeClr val="tx1"/>
          </a:fontRef>
        </p:style>
      </p:cxnSp>
      <p:sp>
        <p:nvSpPr>
          <p:cNvPr id="20486" name="Tekstvak 5">
            <a:extLst>
              <a:ext uri="{FF2B5EF4-FFF2-40B4-BE49-F238E27FC236}">
                <a16:creationId xmlns:a16="http://schemas.microsoft.com/office/drawing/2014/main" id="{CAC4087C-754E-4780-9EE4-16E08022F8D1}"/>
              </a:ext>
            </a:extLst>
          </p:cNvPr>
          <p:cNvSpPr txBox="1">
            <a:spLocks noChangeArrowheads="1"/>
          </p:cNvSpPr>
          <p:nvPr/>
        </p:nvSpPr>
        <p:spPr bwMode="auto">
          <a:xfrm>
            <a:off x="4003675" y="6473825"/>
            <a:ext cx="5102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Aft>
                <a:spcPts val="600"/>
              </a:spcAft>
            </a:pPr>
            <a:r>
              <a:rPr lang="nl-NL" altLang="nl-BE" sz="2000" i="1">
                <a:latin typeface="Calibri" panose="020F0502020204030204" pitchFamily="34" charset="0"/>
              </a:rPr>
              <a:t>More Value through Distribution</a:t>
            </a:r>
          </a:p>
        </p:txBody>
      </p:sp>
      <p:pic>
        <p:nvPicPr>
          <p:cNvPr id="20487" name="Afbeelding 6" descr="LOGO BACD.tif">
            <a:extLst>
              <a:ext uri="{FF2B5EF4-FFF2-40B4-BE49-F238E27FC236}">
                <a16:creationId xmlns:a16="http://schemas.microsoft.com/office/drawing/2014/main" id="{1D8C4E83-B8C3-4332-B74A-702053AD18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5580063"/>
            <a:ext cx="137001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TextBox 7">
            <a:extLst>
              <a:ext uri="{FF2B5EF4-FFF2-40B4-BE49-F238E27FC236}">
                <a16:creationId xmlns:a16="http://schemas.microsoft.com/office/drawing/2014/main" id="{F39193C0-3291-4706-9D2B-3A42A569C9FC}"/>
              </a:ext>
            </a:extLst>
          </p:cNvPr>
          <p:cNvSpPr txBox="1">
            <a:spLocks noChangeArrowheads="1"/>
          </p:cNvSpPr>
          <p:nvPr/>
        </p:nvSpPr>
        <p:spPr bwMode="auto">
          <a:xfrm>
            <a:off x="914400" y="714375"/>
            <a:ext cx="7372350" cy="646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nl-BE" altLang="nl-BE" b="1" dirty="0">
                <a:solidFill>
                  <a:srgbClr val="0070C0"/>
                </a:solidFill>
                <a:latin typeface="Calibri" panose="020F0502020204030204" pitchFamily="34" charset="0"/>
              </a:rPr>
              <a:t>Contact</a:t>
            </a:r>
          </a:p>
          <a:p>
            <a:pPr eaLnBrk="1" hangingPunct="1"/>
            <a:endParaRPr lang="nl-BE" altLang="nl-BE" dirty="0">
              <a:solidFill>
                <a:srgbClr val="0070C0"/>
              </a:solidFill>
              <a:latin typeface="Calibri" panose="020F0502020204030204" pitchFamily="34" charset="0"/>
            </a:endParaRPr>
          </a:p>
          <a:p>
            <a:pPr eaLnBrk="1" hangingPunct="1"/>
            <a:r>
              <a:rPr lang="nl-BE" altLang="nl-BE" b="1" dirty="0">
                <a:solidFill>
                  <a:srgbClr val="0070C0"/>
                </a:solidFill>
                <a:latin typeface="Calibri" panose="020F0502020204030204" pitchFamily="34" charset="0"/>
                <a:hlinkClick r:id="rId3"/>
              </a:rPr>
              <a:t>www.bacd.be</a:t>
            </a:r>
            <a:endParaRPr lang="nl-BE" altLang="nl-BE" b="1" dirty="0">
              <a:solidFill>
                <a:srgbClr val="0070C0"/>
              </a:solidFill>
              <a:latin typeface="Calibri" panose="020F0502020204030204" pitchFamily="34" charset="0"/>
            </a:endParaRPr>
          </a:p>
          <a:p>
            <a:pPr eaLnBrk="1" hangingPunct="1"/>
            <a:endParaRPr lang="nl-BE" altLang="nl-BE" b="1" dirty="0">
              <a:solidFill>
                <a:srgbClr val="0070C0"/>
              </a:solidFill>
              <a:latin typeface="Calibri" panose="020F0502020204030204" pitchFamily="34" charset="0"/>
            </a:endParaRPr>
          </a:p>
          <a:p>
            <a:pPr eaLnBrk="1" hangingPunct="1"/>
            <a:endParaRPr lang="nl-BE" altLang="nl-BE" b="1" dirty="0">
              <a:solidFill>
                <a:srgbClr val="0070C0"/>
              </a:solidFill>
              <a:latin typeface="Calibri" panose="020F0502020204030204" pitchFamily="34" charset="0"/>
            </a:endParaRPr>
          </a:p>
          <a:p>
            <a:pPr eaLnBrk="1" hangingPunct="1"/>
            <a:r>
              <a:rPr lang="nl-BE" altLang="nl-BE" b="1" dirty="0">
                <a:latin typeface="Calibri" panose="020F0502020204030204" pitchFamily="34" charset="0"/>
              </a:rPr>
              <a:t>Of via het secretariaat :</a:t>
            </a:r>
          </a:p>
          <a:p>
            <a:pPr eaLnBrk="1" hangingPunct="1"/>
            <a:endParaRPr lang="nl-BE" altLang="nl-BE" b="1" dirty="0">
              <a:latin typeface="Calibri" panose="020F0502020204030204" pitchFamily="34" charset="0"/>
            </a:endParaRPr>
          </a:p>
          <a:p>
            <a:pPr eaLnBrk="1" hangingPunct="1"/>
            <a:r>
              <a:rPr lang="nl-BE" altLang="nl-BE" b="1" dirty="0">
                <a:latin typeface="Calibri" panose="020F0502020204030204" pitchFamily="34" charset="0"/>
              </a:rPr>
              <a:t>de heer Wim De Coster</a:t>
            </a:r>
          </a:p>
          <a:p>
            <a:pPr eaLnBrk="1" hangingPunct="1"/>
            <a:endParaRPr lang="nl-BE" altLang="nl-BE" b="1" dirty="0">
              <a:latin typeface="Calibri" panose="020F0502020204030204" pitchFamily="34" charset="0"/>
            </a:endParaRPr>
          </a:p>
          <a:p>
            <a:pPr eaLnBrk="1" hangingPunct="1"/>
            <a:r>
              <a:rPr lang="nl-BE" altLang="nl-BE" b="1" dirty="0">
                <a:latin typeface="+mj-lt"/>
              </a:rPr>
              <a:t>GSM: +495 250 116	</a:t>
            </a:r>
            <a:r>
              <a:rPr lang="nl-BE" altLang="nl-BE" b="1" dirty="0">
                <a:latin typeface="Calibri" panose="020F0502020204030204" pitchFamily="34" charset="0"/>
              </a:rPr>
              <a:t>						</a:t>
            </a:r>
          </a:p>
          <a:p>
            <a:pPr eaLnBrk="1" hangingPunct="1"/>
            <a:r>
              <a:rPr lang="nl-BE" altLang="nl-BE" b="1" dirty="0">
                <a:latin typeface="Calibri" panose="020F0502020204030204" pitchFamily="34" charset="0"/>
              </a:rPr>
              <a:t>Wim.decoster@bacd.be</a:t>
            </a:r>
          </a:p>
          <a:p>
            <a:pPr eaLnBrk="1" hangingPunct="1"/>
            <a:endParaRPr lang="nl-BE" altLang="nl-BE" b="1" dirty="0">
              <a:solidFill>
                <a:srgbClr val="0070C0"/>
              </a:solidFill>
              <a:latin typeface="Calibri" panose="020F0502020204030204" pitchFamily="34" charset="0"/>
            </a:endParaRPr>
          </a:p>
          <a:p>
            <a:pPr eaLnBrk="1" hangingPunct="1"/>
            <a:r>
              <a:rPr lang="nl-BE" altLang="nl-BE" b="1" dirty="0">
                <a:solidFill>
                  <a:srgbClr val="0070C0"/>
                </a:solidFill>
                <a:latin typeface="Calibri" panose="020F0502020204030204" pitchFamily="34" charset="0"/>
              </a:rPr>
              <a:t>							</a:t>
            </a:r>
            <a:endParaRPr lang="nl-BE" altLang="nl-BE" b="1" dirty="0">
              <a:latin typeface="Calibri" panose="020F0502020204030204" pitchFamily="34" charset="0"/>
            </a:endParaRPr>
          </a:p>
          <a:p>
            <a:pPr eaLnBrk="1" hangingPunct="1"/>
            <a:endParaRPr lang="nl-BE" altLang="nl-BE" b="1" dirty="0">
              <a:latin typeface="Calibri" panose="020F0502020204030204" pitchFamily="34" charset="0"/>
            </a:endParaRPr>
          </a:p>
          <a:p>
            <a:pPr eaLnBrk="1" hangingPunct="1"/>
            <a:r>
              <a:rPr lang="nl-BE" altLang="nl-BE" b="1" dirty="0">
                <a:latin typeface="Calibri" panose="020F0502020204030204" pitchFamily="34" charset="0"/>
              </a:rPr>
              <a:t>	</a:t>
            </a:r>
            <a:endParaRPr lang="nl-BE" altLang="nl-BE" dirty="0">
              <a:latin typeface="Calibri" panose="020F0502020204030204" pitchFamily="34" charset="0"/>
            </a:endParaRPr>
          </a:p>
          <a:p>
            <a:pPr eaLnBrk="1" hangingPunct="1"/>
            <a:endParaRPr lang="nl-BE" altLang="nl-BE" dirty="0">
              <a:latin typeface="Calibri" panose="020F0502020204030204" pitchFamily="34" charset="0"/>
            </a:endParaRPr>
          </a:p>
          <a:p>
            <a:pPr eaLnBrk="1" hangingPunct="1"/>
            <a:r>
              <a:rPr lang="nl-BE" altLang="nl-BE" dirty="0">
                <a:latin typeface="Calibri" panose="020F0502020204030204" pitchFamily="34" charset="0"/>
              </a:rPr>
              <a:t>	</a:t>
            </a:r>
            <a:endParaRPr lang="nl-BE" altLang="nl-BE" dirty="0">
              <a:solidFill>
                <a:srgbClr val="0070C0"/>
              </a:solidFill>
              <a:latin typeface="Calibri" panose="020F0502020204030204" pitchFamily="34" charset="0"/>
            </a:endParaRPr>
          </a:p>
          <a:p>
            <a:pPr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a:p>
            <a:pPr lvl="1" eaLnBrk="1" hangingPunct="1"/>
            <a:endParaRPr lang="nl-BE" altLang="nl-BE" dirty="0">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5C65C054-7D0B-4CE6-9249-B5A21CAFF4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3" y="0"/>
            <a:ext cx="4181475" cy="649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3">
            <a:extLst>
              <a:ext uri="{FF2B5EF4-FFF2-40B4-BE49-F238E27FC236}">
                <a16:creationId xmlns:a16="http://schemas.microsoft.com/office/drawing/2014/main" id="{EA6EF2B1-9682-4751-9F9F-57E27481D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88" y="0"/>
            <a:ext cx="4305300" cy="66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160406AB-D602-46C4-9CBE-7D3E2EE43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63" y="0"/>
            <a:ext cx="3924300"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a:extLst>
              <a:ext uri="{FF2B5EF4-FFF2-40B4-BE49-F238E27FC236}">
                <a16:creationId xmlns:a16="http://schemas.microsoft.com/office/drawing/2014/main" id="{5DB7C6E6-6C92-474D-9F02-5678CAC6F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7400" y="0"/>
            <a:ext cx="4191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a:extLst>
              <a:ext uri="{FF2B5EF4-FFF2-40B4-BE49-F238E27FC236}">
                <a16:creationId xmlns:a16="http://schemas.microsoft.com/office/drawing/2014/main" id="{31A9194C-1E73-4FBD-90A5-B75ACEE66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5705475"/>
            <a:ext cx="369093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a:extLst>
              <a:ext uri="{FF2B5EF4-FFF2-40B4-BE49-F238E27FC236}">
                <a16:creationId xmlns:a16="http://schemas.microsoft.com/office/drawing/2014/main" id="{3695DCE9-5CEA-40C8-9BA3-19671868E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3" y="0"/>
            <a:ext cx="4171950" cy="669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4">
            <a:extLst>
              <a:ext uri="{FF2B5EF4-FFF2-40B4-BE49-F238E27FC236}">
                <a16:creationId xmlns:a16="http://schemas.microsoft.com/office/drawing/2014/main" id="{DF8D83A5-DF28-4822-A945-C7763D244D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25" y="142875"/>
            <a:ext cx="417195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3">
            <a:extLst>
              <a:ext uri="{FF2B5EF4-FFF2-40B4-BE49-F238E27FC236}">
                <a16:creationId xmlns:a16="http://schemas.microsoft.com/office/drawing/2014/main" id="{A498AFC4-87BD-408C-B846-63B9622A93DB}"/>
              </a:ext>
            </a:extLst>
          </p:cNvPr>
          <p:cNvGraphicFramePr>
            <a:graphicFrameLocks noChangeAspect="1"/>
          </p:cNvGraphicFramePr>
          <p:nvPr/>
        </p:nvGraphicFramePr>
        <p:xfrm>
          <a:off x="296863" y="0"/>
          <a:ext cx="8550275" cy="8674100"/>
        </p:xfrm>
        <a:graphic>
          <a:graphicData uri="http://schemas.openxmlformats.org/presentationml/2006/ole">
            <mc:AlternateContent xmlns:mc="http://schemas.openxmlformats.org/markup-compatibility/2006">
              <mc:Choice xmlns:v="urn:schemas-microsoft-com:vml" Requires="v">
                <p:oleObj name="Worksheet" r:id="rId2" imgW="12010957" imgH="12163515" progId="Excel.Sheet.8">
                  <p:embed/>
                </p:oleObj>
              </mc:Choice>
              <mc:Fallback>
                <p:oleObj name="Worksheet" r:id="rId2" imgW="12010957" imgH="12163515" progId="Excel.Sheet.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63" y="0"/>
                        <a:ext cx="8550275" cy="867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B234FC55-C4A2-4CCD-84FC-20EF364F12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5038" y="166688"/>
            <a:ext cx="4733925"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owerpointBACD">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powerpointBACD</Template>
  <TotalTime>0</TotalTime>
  <Words>963</Words>
  <Application>Microsoft Office PowerPoint</Application>
  <PresentationFormat>Diavoorstelling (4:3)</PresentationFormat>
  <Paragraphs>280</Paragraphs>
  <Slides>27</Slides>
  <Notes>0</Notes>
  <HiddenSlides>4</HiddenSlides>
  <MMClips>0</MMClips>
  <ScaleCrop>false</ScaleCrop>
  <HeadingPairs>
    <vt:vector size="10" baseType="variant">
      <vt:variant>
        <vt:lpstr>Gebruikte lettertypen</vt:lpstr>
      </vt:variant>
      <vt:variant>
        <vt:i4>4</vt:i4>
      </vt:variant>
      <vt:variant>
        <vt:lpstr>Thema</vt:lpstr>
      </vt:variant>
      <vt:variant>
        <vt:i4>1</vt:i4>
      </vt:variant>
      <vt:variant>
        <vt:lpstr>Ingesloten OLE-bronprogramma's</vt:lpstr>
      </vt:variant>
      <vt:variant>
        <vt:i4>2</vt:i4>
      </vt:variant>
      <vt:variant>
        <vt:lpstr>Diatitels</vt:lpstr>
      </vt:variant>
      <vt:variant>
        <vt:i4>27</vt:i4>
      </vt:variant>
      <vt:variant>
        <vt:lpstr>Aangepaste voorstellingen</vt:lpstr>
      </vt:variant>
      <vt:variant>
        <vt:i4>5</vt:i4>
      </vt:variant>
    </vt:vector>
  </HeadingPairs>
  <TitlesOfParts>
    <vt:vector size="39" baseType="lpstr">
      <vt:lpstr>Arial</vt:lpstr>
      <vt:lpstr>Calibri</vt:lpstr>
      <vt:lpstr>Times New Roman</vt:lpstr>
      <vt:lpstr>Wingdings</vt:lpstr>
      <vt:lpstr>powerpointBACD</vt:lpstr>
      <vt:lpstr>Microsoft Excel 97-2003 Worksheet</vt:lpstr>
      <vt:lpstr>Worksheet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Chemic News</vt:lpstr>
      <vt:lpstr>Code goede praktijk</vt:lpstr>
      <vt:lpstr>SPS - FI</vt:lpstr>
      <vt:lpstr>Ladingzekering</vt:lpstr>
      <vt:lpstr>Bezoekersoverzicht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admin</dc:creator>
  <cp:lastModifiedBy>Moerbeek Erik</cp:lastModifiedBy>
  <cp:revision>143</cp:revision>
  <cp:lastPrinted>2013-05-20T13:04:14Z</cp:lastPrinted>
  <dcterms:created xsi:type="dcterms:W3CDTF">2011-09-18T20:14:19Z</dcterms:created>
  <dcterms:modified xsi:type="dcterms:W3CDTF">2026-02-09T10:53:29Z</dcterms:modified>
</cp:coreProperties>
</file>